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26"/>
  </p:notesMasterIdLst>
  <p:sldIdLst>
    <p:sldId id="672" r:id="rId4"/>
    <p:sldId id="750" r:id="rId5"/>
    <p:sldId id="765" r:id="rId6"/>
    <p:sldId id="735" r:id="rId7"/>
    <p:sldId id="717" r:id="rId8"/>
    <p:sldId id="751" r:id="rId9"/>
    <p:sldId id="752" r:id="rId10"/>
    <p:sldId id="755" r:id="rId11"/>
    <p:sldId id="767" r:id="rId12"/>
    <p:sldId id="771" r:id="rId13"/>
    <p:sldId id="754" r:id="rId14"/>
    <p:sldId id="764" r:id="rId15"/>
    <p:sldId id="753" r:id="rId16"/>
    <p:sldId id="768" r:id="rId17"/>
    <p:sldId id="756" r:id="rId18"/>
    <p:sldId id="757" r:id="rId19"/>
    <p:sldId id="758" r:id="rId20"/>
    <p:sldId id="759" r:id="rId21"/>
    <p:sldId id="760" r:id="rId22"/>
    <p:sldId id="769" r:id="rId23"/>
    <p:sldId id="762" r:id="rId24"/>
    <p:sldId id="77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B00"/>
    <a:srgbClr val="CF0000"/>
    <a:srgbClr val="B90D00"/>
    <a:srgbClr val="445437"/>
    <a:srgbClr val="FFCC00"/>
    <a:srgbClr val="D9E2D2"/>
    <a:srgbClr val="F2F2F2"/>
    <a:srgbClr val="E51400"/>
    <a:srgbClr val="FECBC6"/>
    <a:srgbClr val="E3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24" autoAdjust="0"/>
    <p:restoredTop sz="95118" autoAdjust="0"/>
  </p:normalViewPr>
  <p:slideViewPr>
    <p:cSldViewPr snapToGrid="0">
      <p:cViewPr varScale="1">
        <p:scale>
          <a:sx n="95" d="100"/>
          <a:sy n="95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65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7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5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6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3" Type="http://schemas.openxmlformats.org/officeDocument/2006/relationships/image" Target="../media/image70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0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0.png"/><Relationship Id="rId1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980" y="1709227"/>
            <a:ext cx="7905306" cy="646331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Organizing Data Lakes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4224042" y="4508765"/>
            <a:ext cx="1379804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  <a:latin typeface="Arial"/>
                <a:cs typeface="+mn-ea"/>
              </a:rPr>
              <a:t>邵航宇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4224042" y="4847319"/>
            <a:ext cx="1379804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 / 01 / 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D373EA-7AD3-460F-913F-90DB591B57E4}"/>
              </a:ext>
            </a:extLst>
          </p:cNvPr>
          <p:cNvSpPr/>
          <p:nvPr/>
        </p:nvSpPr>
        <p:spPr>
          <a:xfrm>
            <a:off x="336980" y="3592166"/>
            <a:ext cx="530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SIGMOD 2020</a:t>
            </a:r>
            <a:endParaRPr lang="en-US" altLang="zh-CN" i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3500D47D-19C5-F246-A27A-99324CC11EA5}"/>
              </a:ext>
            </a:extLst>
          </p:cNvPr>
          <p:cNvSpPr txBox="1">
            <a:spLocks/>
          </p:cNvSpPr>
          <p:nvPr/>
        </p:nvSpPr>
        <p:spPr>
          <a:xfrm>
            <a:off x="336980" y="2579660"/>
            <a:ext cx="7905306" cy="64633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spc="1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3600" spc="3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for Navigation 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399" y="1317562"/>
            <a:ext cx="1437341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数据湖平台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研究现状</a:t>
            </a:r>
            <a:endParaRPr lang="en-US" altLang="zh-CN" sz="18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593D11-7B95-D84A-965D-0CDA9762FC30}"/>
              </a:ext>
            </a:extLst>
          </p:cNvPr>
          <p:cNvGrpSpPr/>
          <p:nvPr/>
        </p:nvGrpSpPr>
        <p:grpSpPr>
          <a:xfrm>
            <a:off x="619310" y="1780317"/>
            <a:ext cx="2956860" cy="4174681"/>
            <a:chOff x="619310" y="1780317"/>
            <a:chExt cx="2956860" cy="417468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48999F4-B338-7344-9C95-C9AAAE5112BD}"/>
                </a:ext>
              </a:extLst>
            </p:cNvPr>
            <p:cNvGrpSpPr/>
            <p:nvPr/>
          </p:nvGrpSpPr>
          <p:grpSpPr>
            <a:xfrm>
              <a:off x="619310" y="1780317"/>
              <a:ext cx="2956860" cy="2737895"/>
              <a:chOff x="660399" y="1780317"/>
              <a:chExt cx="2323731" cy="2141447"/>
            </a:xfrm>
          </p:grpSpPr>
          <p:pic>
            <p:nvPicPr>
              <p:cNvPr id="6" name="图形 5">
                <a:extLst>
                  <a:ext uri="{FF2B5EF4-FFF2-40B4-BE49-F238E27FC236}">
                    <a16:creationId xmlns:a16="http://schemas.microsoft.com/office/drawing/2014/main" id="{44ECB8AD-D908-F544-831B-B57579D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0399" y="1965886"/>
                <a:ext cx="927849" cy="742279"/>
              </a:xfrm>
              <a:prstGeom prst="rect">
                <a:avLst/>
              </a:prstGeom>
            </p:spPr>
          </p:pic>
          <p:pic>
            <p:nvPicPr>
              <p:cNvPr id="28" name="图形 27">
                <a:extLst>
                  <a:ext uri="{FF2B5EF4-FFF2-40B4-BE49-F238E27FC236}">
                    <a16:creationId xmlns:a16="http://schemas.microsoft.com/office/drawing/2014/main" id="{66189C62-EA78-2E48-84F3-FC572EE97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0400" y="2898666"/>
                <a:ext cx="927849" cy="927849"/>
              </a:xfrm>
              <a:prstGeom prst="rect">
                <a:avLst/>
              </a:prstGeom>
            </p:spPr>
          </p:pic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FAE991F0-E1F7-854F-A956-FB992FF01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61032" y="1780317"/>
                <a:ext cx="927848" cy="927848"/>
              </a:xfrm>
              <a:prstGeom prst="rect">
                <a:avLst/>
              </a:prstGeom>
            </p:spPr>
          </p:pic>
          <p:pic>
            <p:nvPicPr>
              <p:cNvPr id="32" name="图形 31">
                <a:extLst>
                  <a:ext uri="{FF2B5EF4-FFF2-40B4-BE49-F238E27FC236}">
                    <a16:creationId xmlns:a16="http://schemas.microsoft.com/office/drawing/2014/main" id="{FD1239A7-12A4-8F4E-AF28-D7B2FF3EA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5782" y="2803416"/>
                <a:ext cx="1118348" cy="1118348"/>
              </a:xfrm>
              <a:prstGeom prst="rect">
                <a:avLst/>
              </a:prstGeom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F415111-973F-4B4C-965F-3DF2DD7EB76D}"/>
                </a:ext>
              </a:extLst>
            </p:cNvPr>
            <p:cNvSpPr txBox="1"/>
            <p:nvPr/>
          </p:nvSpPr>
          <p:spPr>
            <a:xfrm>
              <a:off x="660399" y="4665542"/>
              <a:ext cx="2380129" cy="128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zh-CN" altLang="en-US" dirty="0"/>
                <a:t>基于云服务平台</a:t>
              </a:r>
              <a:endParaRPr kumimoji="1" lang="en-US" altLang="zh-CN" dirty="0"/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zh-CN" altLang="en-US" dirty="0"/>
                <a:t>完善的数据湖工具</a:t>
              </a:r>
              <a:endParaRPr kumimoji="1" lang="en-US" altLang="zh-CN" dirty="0"/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zh-CN" altLang="en-US" dirty="0"/>
                <a:t>价格昂贵</a:t>
              </a:r>
            </a:p>
          </p:txBody>
        </p:sp>
      </p:grp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DA0A673C-C030-BF46-BAD5-930C61BC44D4}"/>
              </a:ext>
            </a:extLst>
          </p:cNvPr>
          <p:cNvCxnSpPr/>
          <p:nvPr/>
        </p:nvCxnSpPr>
        <p:spPr>
          <a:xfrm>
            <a:off x="4424082" y="1052962"/>
            <a:ext cx="0" cy="5547865"/>
          </a:xfrm>
          <a:prstGeom prst="line">
            <a:avLst/>
          </a:prstGeom>
          <a:ln w="50800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EFDD6AE-3683-D246-8CF5-B723E93EFF56}"/>
              </a:ext>
            </a:extLst>
          </p:cNvPr>
          <p:cNvGrpSpPr/>
          <p:nvPr/>
        </p:nvGrpSpPr>
        <p:grpSpPr>
          <a:xfrm>
            <a:off x="4865157" y="1274105"/>
            <a:ext cx="3910543" cy="4322213"/>
            <a:chOff x="4865157" y="1274105"/>
            <a:chExt cx="3910543" cy="432221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8BC67A9-6D0F-8349-8F39-E9EF9624B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1274105"/>
              <a:ext cx="927100" cy="8890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C5DB88-C894-0E41-956B-1C69C4839D75}"/>
                </a:ext>
              </a:extLst>
            </p:cNvPr>
            <p:cNvSpPr txBox="1"/>
            <p:nvPr/>
          </p:nvSpPr>
          <p:spPr>
            <a:xfrm>
              <a:off x="6508376" y="1432797"/>
              <a:ext cx="2267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Delta</a:t>
              </a:r>
              <a:r>
                <a:rPr kumimoji="1" lang="zh-CN" altLang="en-US" sz="3200" dirty="0"/>
                <a:t> </a:t>
              </a:r>
              <a:r>
                <a:rPr kumimoji="1" lang="en-US" altLang="zh-CN" sz="3200" dirty="0"/>
                <a:t>Lake</a:t>
              </a:r>
              <a:endParaRPr kumimoji="1" lang="zh-CN" altLang="en-US" sz="3200" dirty="0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2DAB8E0-8258-DC43-9AA7-0F4A530A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157" y="2734176"/>
              <a:ext cx="1643219" cy="1088078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965AE07-44A5-D846-85E5-DE8C861B6AE5}"/>
                </a:ext>
              </a:extLst>
            </p:cNvPr>
            <p:cNvSpPr txBox="1"/>
            <p:nvPr/>
          </p:nvSpPr>
          <p:spPr>
            <a:xfrm>
              <a:off x="7048202" y="2917767"/>
              <a:ext cx="1283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Hudi</a:t>
              </a:r>
              <a:endParaRPr kumimoji="1" lang="zh-CN" altLang="en-US" sz="3200" dirty="0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0A59064-D798-5341-B0E2-71F7EAB49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8266" y="4135818"/>
              <a:ext cx="1397000" cy="1460500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52C07F3-29D0-B545-8742-AB58D30E08F9}"/>
                </a:ext>
              </a:extLst>
            </p:cNvPr>
            <p:cNvSpPr txBox="1"/>
            <p:nvPr/>
          </p:nvSpPr>
          <p:spPr>
            <a:xfrm>
              <a:off x="6842911" y="4641583"/>
              <a:ext cx="1598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Iceberg</a:t>
              </a:r>
              <a:endParaRPr kumimoji="1" lang="zh-CN" altLang="en-US" sz="3200" dirty="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DB4CD0C-69ED-0D4F-864D-630DFE045A4B}"/>
              </a:ext>
            </a:extLst>
          </p:cNvPr>
          <p:cNvSpPr txBox="1"/>
          <p:nvPr/>
        </p:nvSpPr>
        <p:spPr>
          <a:xfrm>
            <a:off x="8977086" y="2734176"/>
            <a:ext cx="274320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开源数据湖平台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为数据湖带来可靠性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自定工具和架构</a:t>
            </a:r>
          </a:p>
        </p:txBody>
      </p:sp>
    </p:spTree>
    <p:extLst>
      <p:ext uri="{BB962C8B-B14F-4D97-AF65-F5344CB8AC3E}">
        <p14:creationId xmlns:p14="http://schemas.microsoft.com/office/powerpoint/2010/main" val="28789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182914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主要问题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研究现状</a:t>
            </a:r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5BDD5C-BC47-4A42-BA70-348B417D01BB}"/>
              </a:ext>
            </a:extLst>
          </p:cNvPr>
          <p:cNvGrpSpPr/>
          <p:nvPr/>
        </p:nvGrpSpPr>
        <p:grpSpPr>
          <a:xfrm>
            <a:off x="662349" y="1819639"/>
            <a:ext cx="10149085" cy="1133354"/>
            <a:chOff x="662349" y="1819639"/>
            <a:chExt cx="10149085" cy="113335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C93FEF5-5363-8243-AB18-D72F459B078D}"/>
                </a:ext>
              </a:extLst>
            </p:cNvPr>
            <p:cNvGrpSpPr/>
            <p:nvPr/>
          </p:nvGrpSpPr>
          <p:grpSpPr>
            <a:xfrm>
              <a:off x="662349" y="1936539"/>
              <a:ext cx="2417027" cy="781662"/>
              <a:chOff x="223251" y="2055553"/>
              <a:chExt cx="1527666" cy="71531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2CBD0CC-F8D6-ED41-9C8A-B69D92828727}"/>
                  </a:ext>
                </a:extLst>
              </p:cNvPr>
              <p:cNvSpPr/>
              <p:nvPr/>
            </p:nvSpPr>
            <p:spPr>
              <a:xfrm>
                <a:off x="223251" y="2055553"/>
                <a:ext cx="1527666" cy="7153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TextBox 22">
                <a:extLst>
                  <a:ext uri="{FF2B5EF4-FFF2-40B4-BE49-F238E27FC236}">
                    <a16:creationId xmlns:a16="http://schemas.microsoft.com/office/drawing/2014/main" id="{B781E8DC-7F0D-5440-A17D-736328938D6A}"/>
                  </a:ext>
                </a:extLst>
              </p:cNvPr>
              <p:cNvSpPr txBox="1"/>
              <p:nvPr/>
            </p:nvSpPr>
            <p:spPr>
              <a:xfrm>
                <a:off x="458447" y="2176906"/>
                <a:ext cx="1057275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zh-CN" altLang="en-US" sz="2800" b="1" dirty="0">
                    <a:cs typeface="+mn-ea"/>
                    <a:sym typeface="+mn-lt"/>
                  </a:rPr>
                  <a:t>数据发现</a:t>
                </a:r>
              </a:p>
            </p:txBody>
          </p:sp>
        </p:grp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034EC84D-206C-4445-B6E0-F11708A12802}"/>
                </a:ext>
              </a:extLst>
            </p:cNvPr>
            <p:cNvSpPr/>
            <p:nvPr/>
          </p:nvSpPr>
          <p:spPr>
            <a:xfrm>
              <a:off x="3379693" y="1819639"/>
              <a:ext cx="7431741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在海量异构数据中快速定位找到需要的数据，</a:t>
              </a:r>
              <a:endParaRPr kumimoji="1" lang="en-US" altLang="zh-CN" sz="2000" dirty="0"/>
            </a:p>
            <a:p>
              <a:pPr algn="ctr"/>
              <a:r>
                <a:rPr kumimoji="1" lang="zh-CN" altLang="en-US" sz="2000" dirty="0"/>
                <a:t>异构数据之间的联系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896FCD-C48E-3645-830C-CFCCC4713CFC}"/>
              </a:ext>
            </a:extLst>
          </p:cNvPr>
          <p:cNvGrpSpPr/>
          <p:nvPr/>
        </p:nvGrpSpPr>
        <p:grpSpPr>
          <a:xfrm>
            <a:off x="634800" y="3309032"/>
            <a:ext cx="10176633" cy="1133354"/>
            <a:chOff x="634800" y="3309032"/>
            <a:chExt cx="10176633" cy="113335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29C81E-3A88-594A-9756-B56BA23DC107}"/>
                </a:ext>
              </a:extLst>
            </p:cNvPr>
            <p:cNvGrpSpPr/>
            <p:nvPr/>
          </p:nvGrpSpPr>
          <p:grpSpPr>
            <a:xfrm>
              <a:off x="634800" y="3429000"/>
              <a:ext cx="2417027" cy="781662"/>
              <a:chOff x="223251" y="2055553"/>
              <a:chExt cx="1527666" cy="71531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08A7BE9-5779-884E-A085-6AC942BB05BA}"/>
                  </a:ext>
                </a:extLst>
              </p:cNvPr>
              <p:cNvSpPr/>
              <p:nvPr/>
            </p:nvSpPr>
            <p:spPr>
              <a:xfrm>
                <a:off x="223251" y="2055553"/>
                <a:ext cx="1527666" cy="7153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77F3C965-22E5-CE47-B6B2-B7569AFC1C75}"/>
                  </a:ext>
                </a:extLst>
              </p:cNvPr>
              <p:cNvSpPr txBox="1"/>
              <p:nvPr/>
            </p:nvSpPr>
            <p:spPr>
              <a:xfrm>
                <a:off x="458447" y="2176906"/>
                <a:ext cx="1057275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zh-CN" altLang="en-US" sz="2800" b="1" dirty="0">
                    <a:cs typeface="+mn-ea"/>
                    <a:sym typeface="+mn-lt"/>
                  </a:rPr>
                  <a:t>数据治理</a:t>
                </a:r>
              </a:p>
            </p:txBody>
          </p:sp>
        </p:grp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541C572B-6CA7-8647-939F-E659B839DAAC}"/>
                </a:ext>
              </a:extLst>
            </p:cNvPr>
            <p:cNvSpPr/>
            <p:nvPr/>
          </p:nvSpPr>
          <p:spPr>
            <a:xfrm>
              <a:off x="3379692" y="3309032"/>
              <a:ext cx="7431741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对海量数据进行分类整理，提取元数据，清理垃圾数据，</a:t>
              </a:r>
              <a:endParaRPr kumimoji="1" lang="en-US" altLang="zh-CN" sz="2000" dirty="0"/>
            </a:p>
            <a:p>
              <a:pPr algn="ctr"/>
              <a:r>
                <a:rPr kumimoji="1" lang="zh-CN" altLang="en-US" sz="2000" dirty="0"/>
                <a:t>防止数据湖变为数据沼泽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8A64D27-AE3E-A846-AB83-51E2D34A3514}"/>
              </a:ext>
            </a:extLst>
          </p:cNvPr>
          <p:cNvGrpSpPr/>
          <p:nvPr/>
        </p:nvGrpSpPr>
        <p:grpSpPr>
          <a:xfrm>
            <a:off x="634799" y="4811187"/>
            <a:ext cx="10220888" cy="1133354"/>
            <a:chOff x="634799" y="4811187"/>
            <a:chExt cx="10220888" cy="113335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CCFEC0E-2664-164F-86AE-D575CA7B0346}"/>
                </a:ext>
              </a:extLst>
            </p:cNvPr>
            <p:cNvGrpSpPr/>
            <p:nvPr/>
          </p:nvGrpSpPr>
          <p:grpSpPr>
            <a:xfrm>
              <a:off x="634799" y="4929949"/>
              <a:ext cx="2417027" cy="781662"/>
              <a:chOff x="223251" y="2055553"/>
              <a:chExt cx="1527666" cy="71531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38E8B26-5385-0A46-977E-CC1214E43505}"/>
                  </a:ext>
                </a:extLst>
              </p:cNvPr>
              <p:cNvSpPr/>
              <p:nvPr/>
            </p:nvSpPr>
            <p:spPr>
              <a:xfrm>
                <a:off x="223251" y="2055553"/>
                <a:ext cx="1527666" cy="7153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TextBox 22">
                <a:extLst>
                  <a:ext uri="{FF2B5EF4-FFF2-40B4-BE49-F238E27FC236}">
                    <a16:creationId xmlns:a16="http://schemas.microsoft.com/office/drawing/2014/main" id="{107C7C83-23C8-AC4F-BE55-76A56A868CA4}"/>
                  </a:ext>
                </a:extLst>
              </p:cNvPr>
              <p:cNvSpPr txBox="1"/>
              <p:nvPr/>
            </p:nvSpPr>
            <p:spPr>
              <a:xfrm>
                <a:off x="458447" y="2176906"/>
                <a:ext cx="1057275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zh-CN" altLang="en-US" sz="2800" b="1" dirty="0">
                    <a:cs typeface="+mn-ea"/>
                    <a:sym typeface="+mn-lt"/>
                  </a:rPr>
                  <a:t>数据安全</a:t>
                </a:r>
              </a:p>
            </p:txBody>
          </p:sp>
        </p:grp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8A1BADA-4C91-AC4B-8C56-C006C4625395}"/>
                </a:ext>
              </a:extLst>
            </p:cNvPr>
            <p:cNvSpPr/>
            <p:nvPr/>
          </p:nvSpPr>
          <p:spPr>
            <a:xfrm>
              <a:off x="3423946" y="4811187"/>
              <a:ext cx="7431741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系统与数据添加访问操作权限，</a:t>
              </a:r>
              <a:endParaRPr kumimoji="1" lang="en-US" altLang="zh-CN" sz="2000" dirty="0"/>
            </a:p>
            <a:p>
              <a:pPr algn="ctr"/>
              <a:r>
                <a:rPr kumimoji="1" lang="zh-CN" altLang="en-US" sz="2000" dirty="0"/>
                <a:t>降低统一存储和共享带来的不安全性</a:t>
              </a:r>
            </a:p>
          </p:txBody>
        </p:sp>
      </p:grp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4EE3AED-E973-214A-9704-F91D50ED7308}"/>
              </a:ext>
            </a:extLst>
          </p:cNvPr>
          <p:cNvSpPr/>
          <p:nvPr/>
        </p:nvSpPr>
        <p:spPr>
          <a:xfrm>
            <a:off x="416859" y="1648326"/>
            <a:ext cx="10838329" cy="1389193"/>
          </a:xfrm>
          <a:prstGeom prst="roundRect">
            <a:avLst>
              <a:gd name="adj" fmla="val 13455"/>
            </a:avLst>
          </a:prstGeom>
          <a:noFill/>
          <a:ln w="1143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2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182914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数据发现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研究现状</a:t>
            </a:r>
            <a:endParaRPr lang="en-US" altLang="zh-CN" sz="18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6B3B71-247E-ED4F-9E27-2AD205ED3F99}"/>
              </a:ext>
            </a:extLst>
          </p:cNvPr>
          <p:cNvGrpSpPr/>
          <p:nvPr/>
        </p:nvGrpSpPr>
        <p:grpSpPr>
          <a:xfrm>
            <a:off x="1843314" y="1819639"/>
            <a:ext cx="8505372" cy="1133354"/>
            <a:chOff x="1843314" y="1819639"/>
            <a:chExt cx="8505372" cy="1133354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183A051-DDC4-9445-BF5D-C6EFCF16DBB3}"/>
                </a:ext>
              </a:extLst>
            </p:cNvPr>
            <p:cNvSpPr/>
            <p:nvPr/>
          </p:nvSpPr>
          <p:spPr>
            <a:xfrm>
              <a:off x="1843314" y="1819639"/>
              <a:ext cx="2716306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/>
                <a:t>百度、</a:t>
              </a:r>
              <a:r>
                <a:rPr kumimoji="1" lang="en-US" altLang="zh-CN" sz="2400" dirty="0"/>
                <a:t>Google</a:t>
              </a:r>
              <a:endParaRPr kumimoji="1" lang="zh-CN" altLang="en-US" sz="2400" dirty="0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71717C1-B14C-3C44-8A7D-E711DCEED21E}"/>
                </a:ext>
              </a:extLst>
            </p:cNvPr>
            <p:cNvSpPr/>
            <p:nvPr/>
          </p:nvSpPr>
          <p:spPr>
            <a:xfrm>
              <a:off x="7632380" y="1819639"/>
              <a:ext cx="2716306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/>
                <a:t>互联网</a:t>
              </a:r>
            </a:p>
          </p:txBody>
        </p:sp>
        <p:sp>
          <p:nvSpPr>
            <p:cNvPr id="2" name="右箭头 1">
              <a:extLst>
                <a:ext uri="{FF2B5EF4-FFF2-40B4-BE49-F238E27FC236}">
                  <a16:creationId xmlns:a16="http://schemas.microsoft.com/office/drawing/2014/main" id="{EAC8D8F9-56CC-984C-A9E7-CEB7DA67AAB1}"/>
                </a:ext>
              </a:extLst>
            </p:cNvPr>
            <p:cNvSpPr/>
            <p:nvPr/>
          </p:nvSpPr>
          <p:spPr>
            <a:xfrm>
              <a:off x="4559620" y="2205318"/>
              <a:ext cx="3072760" cy="34962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B81798-A315-2C4E-9198-49266ABD78CB}"/>
              </a:ext>
            </a:extLst>
          </p:cNvPr>
          <p:cNvGrpSpPr/>
          <p:nvPr/>
        </p:nvGrpSpPr>
        <p:grpSpPr>
          <a:xfrm>
            <a:off x="1843314" y="4226389"/>
            <a:ext cx="8505372" cy="1138714"/>
            <a:chOff x="1843314" y="4226389"/>
            <a:chExt cx="8505372" cy="1138714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2964FFBE-3A07-A842-BEDA-2AFD0E66CD80}"/>
                </a:ext>
              </a:extLst>
            </p:cNvPr>
            <p:cNvSpPr/>
            <p:nvPr/>
          </p:nvSpPr>
          <p:spPr>
            <a:xfrm>
              <a:off x="7632380" y="4231749"/>
              <a:ext cx="2716306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/>
                <a:t>数据湖</a:t>
              </a: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8D8A2410-2442-9744-81D4-AFAA26E3B40D}"/>
                </a:ext>
              </a:extLst>
            </p:cNvPr>
            <p:cNvSpPr/>
            <p:nvPr/>
          </p:nvSpPr>
          <p:spPr>
            <a:xfrm>
              <a:off x="1843314" y="4226389"/>
              <a:ext cx="2716306" cy="113335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/>
                <a:t>数据发现</a:t>
              </a:r>
            </a:p>
          </p:txBody>
        </p:sp>
        <p:sp>
          <p:nvSpPr>
            <p:cNvPr id="17" name="右箭头 16">
              <a:extLst>
                <a:ext uri="{FF2B5EF4-FFF2-40B4-BE49-F238E27FC236}">
                  <a16:creationId xmlns:a16="http://schemas.microsoft.com/office/drawing/2014/main" id="{28C63A63-3CD3-1440-AC27-8E9EDBA0A91E}"/>
                </a:ext>
              </a:extLst>
            </p:cNvPr>
            <p:cNvSpPr/>
            <p:nvPr/>
          </p:nvSpPr>
          <p:spPr>
            <a:xfrm>
              <a:off x="4559620" y="4618254"/>
              <a:ext cx="3072760" cy="34962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4657B7A-1630-704B-A32E-3DBD0E265DEC}"/>
              </a:ext>
            </a:extLst>
          </p:cNvPr>
          <p:cNvSpPr txBox="1"/>
          <p:nvPr/>
        </p:nvSpPr>
        <p:spPr>
          <a:xfrm>
            <a:off x="4916074" y="18402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关键字，</a:t>
            </a:r>
            <a:r>
              <a:rPr kumimoji="1" lang="en-US" altLang="zh-CN" dirty="0"/>
              <a:t>PageRank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C58E7E-FE92-B445-9530-6DBEA020F17A}"/>
              </a:ext>
            </a:extLst>
          </p:cNvPr>
          <p:cNvSpPr txBox="1"/>
          <p:nvPr/>
        </p:nvSpPr>
        <p:spPr>
          <a:xfrm>
            <a:off x="5482131" y="2554941"/>
            <a:ext cx="139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知识图谱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3CDF48-D4C8-564B-8A20-1854C7320854}"/>
              </a:ext>
            </a:extLst>
          </p:cNvPr>
          <p:cNvSpPr txBox="1"/>
          <p:nvPr/>
        </p:nvSpPr>
        <p:spPr>
          <a:xfrm>
            <a:off x="2242657" y="6139162"/>
            <a:ext cx="8293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u="sng" dirty="0"/>
              <a:t>互联网就像是一个巨大的数据湖，需要高效的数据发现方法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6DED208D-5773-C742-8DD2-FFADD250278A}"/>
              </a:ext>
            </a:extLst>
          </p:cNvPr>
          <p:cNvSpPr/>
          <p:nvPr/>
        </p:nvSpPr>
        <p:spPr>
          <a:xfrm rot="5400000">
            <a:off x="5673831" y="3335104"/>
            <a:ext cx="837720" cy="3496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11586B-FC06-2E4B-82DC-C2261D65CCAA}"/>
              </a:ext>
            </a:extLst>
          </p:cNvPr>
          <p:cNvSpPr txBox="1"/>
          <p:nvPr/>
        </p:nvSpPr>
        <p:spPr>
          <a:xfrm>
            <a:off x="5212752" y="426884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元数据，相似性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077373-8057-F049-A555-C1FC80D913BD}"/>
              </a:ext>
            </a:extLst>
          </p:cNvPr>
          <p:cNvSpPr txBox="1"/>
          <p:nvPr/>
        </p:nvSpPr>
        <p:spPr>
          <a:xfrm>
            <a:off x="5212752" y="4915395"/>
            <a:ext cx="175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语义信息，图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239E74A-FBC8-CA41-ADDF-3627EF2362D3}"/>
              </a:ext>
            </a:extLst>
          </p:cNvPr>
          <p:cNvSpPr/>
          <p:nvPr/>
        </p:nvSpPr>
        <p:spPr>
          <a:xfrm>
            <a:off x="498714" y="3074708"/>
            <a:ext cx="11187953" cy="996851"/>
          </a:xfrm>
          <a:prstGeom prst="roundRect">
            <a:avLst/>
          </a:prstGeom>
          <a:solidFill>
            <a:schemeClr val="bg1"/>
          </a:solidFill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在海量异构数据中找到与所需内容相关的所有数据</a:t>
            </a:r>
          </a:p>
        </p:txBody>
      </p:sp>
    </p:spTree>
    <p:extLst>
      <p:ext uri="{BB962C8B-B14F-4D97-AF65-F5344CB8AC3E}">
        <p14:creationId xmlns:p14="http://schemas.microsoft.com/office/powerpoint/2010/main" val="20928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 animBg="1"/>
      <p:bldP spid="21" grpId="0"/>
      <p:bldP spid="2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1" y="1317562"/>
            <a:ext cx="1182914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数据发现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研究现状</a:t>
            </a:r>
            <a:endParaRPr lang="en-US" altLang="zh-CN" sz="1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6D0307-945E-EF47-99ED-A75AB3BE60E1}"/>
              </a:ext>
            </a:extLst>
          </p:cNvPr>
          <p:cNvSpPr/>
          <p:nvPr/>
        </p:nvSpPr>
        <p:spPr>
          <a:xfrm>
            <a:off x="660400" y="1779522"/>
            <a:ext cx="733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Dataset Discovery in Data Lakes (ICDE 2020)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DB56AA-2924-D749-BAB7-5D3F494FBCB7}"/>
              </a:ext>
            </a:extLst>
          </p:cNvPr>
          <p:cNvSpPr/>
          <p:nvPr/>
        </p:nvSpPr>
        <p:spPr>
          <a:xfrm>
            <a:off x="660399" y="3928346"/>
            <a:ext cx="10858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JOSIE: Overlap Set Similarity Search for Finding Joinable Tables in Data Lakes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(SIGMOD 2019)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D1723A-33A5-B043-ADBB-F63B74575D93}"/>
              </a:ext>
            </a:extLst>
          </p:cNvPr>
          <p:cNvSpPr txBox="1"/>
          <p:nvPr/>
        </p:nvSpPr>
        <p:spPr>
          <a:xfrm>
            <a:off x="1089212" y="2205192"/>
            <a:ext cx="8095129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使用数据集中值的特征来构建基于哈希的索引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索引将这些特征映射到统一的距离空间中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定义特征之间的相似距离，并将这些距离作为相关性的度量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EC12DC-8128-6143-9AE9-6998C44F9DAF}"/>
              </a:ext>
            </a:extLst>
          </p:cNvPr>
          <p:cNvSpPr txBox="1"/>
          <p:nvPr/>
        </p:nvSpPr>
        <p:spPr>
          <a:xfrm>
            <a:off x="1089211" y="4424181"/>
            <a:ext cx="10429689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表搜索要求输入表并指定一列，返回与输入表以及指定列的可连接表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将数据湖中查找连接表问题转换为重叠集合相似性搜索问题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提出</a:t>
            </a:r>
            <a:r>
              <a:rPr lang="en-US" altLang="zh-CN" dirty="0"/>
              <a:t>JOSIE</a:t>
            </a:r>
            <a:r>
              <a:rPr lang="zh-CN" altLang="en-US" dirty="0"/>
              <a:t>（相交估计</a:t>
            </a:r>
            <a:r>
              <a:rPr lang="en-US" altLang="zh-CN" dirty="0"/>
              <a:t>Join</a:t>
            </a:r>
            <a:r>
              <a:rPr lang="zh-CN" altLang="en-US" dirty="0"/>
              <a:t>搜索）算法，利用代价模型来估算集合相似性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2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D2A6-A02A-5840-95C0-03397E16F3D4}"/>
              </a:ext>
            </a:extLst>
          </p:cNvPr>
          <p:cNvSpPr txBox="1"/>
          <p:nvPr/>
        </p:nvSpPr>
        <p:spPr>
          <a:xfrm>
            <a:off x="1976719" y="3146612"/>
            <a:ext cx="375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solidFill>
                  <a:schemeClr val="accent1"/>
                </a:solidFill>
              </a:rPr>
              <a:t>实验方法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57ECAA9B-18D2-2C4F-90F4-9B23713E1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446" y="3090769"/>
            <a:ext cx="576730" cy="975997"/>
          </a:xfrm>
        </p:spPr>
        <p:txBody>
          <a:bodyPr/>
          <a:lstStyle/>
          <a:p>
            <a:r>
              <a:rPr lang="en-US" altLang="zh-CN" sz="6600" dirty="0">
                <a:solidFill>
                  <a:schemeClr val="accent2"/>
                </a:solidFill>
              </a:rPr>
              <a:t>3</a:t>
            </a:r>
            <a:endParaRPr lang="zh-CN" altLang="en-US" sz="6600" dirty="0">
              <a:solidFill>
                <a:schemeClr val="accent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7BAE2C-6150-5E44-AE3A-BB5F3914B74E}"/>
              </a:ext>
            </a:extLst>
          </p:cNvPr>
          <p:cNvSpPr/>
          <p:nvPr/>
        </p:nvSpPr>
        <p:spPr>
          <a:xfrm>
            <a:off x="902446" y="4528412"/>
            <a:ext cx="4193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Organizing Data Lakes</a:t>
            </a:r>
            <a:r>
              <a:rPr lang="zh-CN" altLang="en-US" sz="24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5829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182914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问题定义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实验方法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669B66-6F02-024B-964E-2CD0EDAF4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/>
          <a:stretch/>
        </p:blipFill>
        <p:spPr>
          <a:xfrm>
            <a:off x="660400" y="1937936"/>
            <a:ext cx="6028968" cy="3602502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4111E14E-C37E-6948-AE78-D5076FF330D9}"/>
              </a:ext>
            </a:extLst>
          </p:cNvPr>
          <p:cNvSpPr/>
          <p:nvPr/>
        </p:nvSpPr>
        <p:spPr>
          <a:xfrm>
            <a:off x="676190" y="2414609"/>
            <a:ext cx="5889812" cy="3468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FB288D-EA45-FE41-8C72-CF5C8DFF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9" y="1708914"/>
            <a:ext cx="6466541" cy="411358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4A67B6-D2AD-7A48-9A43-5D54B42E211D}"/>
              </a:ext>
            </a:extLst>
          </p:cNvPr>
          <p:cNvGrpSpPr/>
          <p:nvPr/>
        </p:nvGrpSpPr>
        <p:grpSpPr>
          <a:xfrm>
            <a:off x="7695557" y="1691450"/>
            <a:ext cx="3107343" cy="2459381"/>
            <a:chOff x="7695557" y="1691450"/>
            <a:chExt cx="3107343" cy="245938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E202BA4-74CC-6B47-8979-0BC01AB9C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557" y="1900406"/>
              <a:ext cx="1408608" cy="137526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B95100D-FA3F-064A-A4C3-F19C81C87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10284" y="1691450"/>
              <a:ext cx="2492616" cy="2459381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39F3FE2-C9F7-D24C-A84F-D464B3EC357B}"/>
              </a:ext>
            </a:extLst>
          </p:cNvPr>
          <p:cNvSpPr txBox="1"/>
          <p:nvPr/>
        </p:nvSpPr>
        <p:spPr>
          <a:xfrm>
            <a:off x="8622608" y="4704885"/>
            <a:ext cx="186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搜索 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 导航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1C762B-6197-174D-82A0-AC510E65B51A}"/>
              </a:ext>
            </a:extLst>
          </p:cNvPr>
          <p:cNvSpPr txBox="1"/>
          <p:nvPr/>
        </p:nvSpPr>
        <p:spPr>
          <a:xfrm>
            <a:off x="7837778" y="54357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给出查询主题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72D2C2-78EA-CD4A-9093-B5A040DFB33C}"/>
              </a:ext>
            </a:extLst>
          </p:cNvPr>
          <p:cNvSpPr txBox="1"/>
          <p:nvPr/>
        </p:nvSpPr>
        <p:spPr>
          <a:xfrm>
            <a:off x="9679272" y="54357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精细化查找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46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39065"/>
            <a:ext cx="1182914" cy="176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106750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文章思路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实验方法</a:t>
            </a:r>
            <a:endParaRPr lang="en-US" altLang="zh-CN" sz="1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226A16-09F3-6346-999D-B3BEA8D439A6}"/>
              </a:ext>
            </a:extLst>
          </p:cNvPr>
          <p:cNvSpPr/>
          <p:nvPr/>
        </p:nvSpPr>
        <p:spPr>
          <a:xfrm>
            <a:off x="2806952" y="1149370"/>
            <a:ext cx="5321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D</a:t>
            </a:r>
            <a:r>
              <a:rPr lang="zh-CN" altLang="en-US" sz="2000" dirty="0"/>
              <a:t>efine an </a:t>
            </a:r>
            <a:r>
              <a:rPr lang="zh-CN" altLang="en-US" sz="2000" dirty="0">
                <a:solidFill>
                  <a:srgbClr val="FF0000"/>
                </a:solidFill>
              </a:rPr>
              <a:t>organization</a:t>
            </a:r>
            <a:r>
              <a:rPr lang="zh-CN" altLang="en-US" sz="2000" dirty="0"/>
              <a:t> as a </a:t>
            </a:r>
            <a:r>
              <a:rPr lang="zh-CN" altLang="en-US" sz="2000" dirty="0">
                <a:solidFill>
                  <a:srgbClr val="FF0000"/>
                </a:solidFill>
              </a:rPr>
              <a:t>navigation graph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6A841CC-2DB9-6C4C-8BBA-FF1EE24A9CDF}"/>
              </a:ext>
            </a:extLst>
          </p:cNvPr>
          <p:cNvGrpSpPr/>
          <p:nvPr/>
        </p:nvGrpSpPr>
        <p:grpSpPr>
          <a:xfrm>
            <a:off x="566271" y="1839246"/>
            <a:ext cx="3295127" cy="3733757"/>
            <a:chOff x="566271" y="1839246"/>
            <a:chExt cx="3295127" cy="373375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C56009-B9BB-3A4B-9D56-6C5730619E66}"/>
                </a:ext>
              </a:extLst>
            </p:cNvPr>
            <p:cNvGrpSpPr/>
            <p:nvPr/>
          </p:nvGrpSpPr>
          <p:grpSpPr>
            <a:xfrm>
              <a:off x="566271" y="4485400"/>
              <a:ext cx="718271" cy="1087603"/>
              <a:chOff x="660400" y="4418165"/>
              <a:chExt cx="718271" cy="1087603"/>
            </a:xfrm>
          </p:grpSpPr>
          <p:pic>
            <p:nvPicPr>
              <p:cNvPr id="3" name="图形 2">
                <a:extLst>
                  <a:ext uri="{FF2B5EF4-FFF2-40B4-BE49-F238E27FC236}">
                    <a16:creationId xmlns:a16="http://schemas.microsoft.com/office/drawing/2014/main" id="{F62D96B5-1670-4A41-ADEA-B9DF055B5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0400" y="4418165"/>
                <a:ext cx="718271" cy="718271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B904A6-3360-9343-844C-7E3A3D6451A0}"/>
                  </a:ext>
                </a:extLst>
              </p:cNvPr>
              <p:cNvSpPr txBox="1"/>
              <p:nvPr/>
            </p:nvSpPr>
            <p:spPr>
              <a:xfrm>
                <a:off x="660400" y="5136436"/>
                <a:ext cx="718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NBA</a:t>
                </a:r>
                <a:endParaRPr kumimoji="1"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8617E2F-971F-EB44-BFED-A31B26D6A16D}"/>
                </a:ext>
              </a:extLst>
            </p:cNvPr>
            <p:cNvGrpSpPr/>
            <p:nvPr/>
          </p:nvGrpSpPr>
          <p:grpSpPr>
            <a:xfrm>
              <a:off x="2020992" y="4485400"/>
              <a:ext cx="718271" cy="1087603"/>
              <a:chOff x="660400" y="4418165"/>
              <a:chExt cx="718271" cy="1087603"/>
            </a:xfrm>
          </p:grpSpPr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DF7FCDA7-1E8D-5046-9A7E-169124878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0400" y="4418165"/>
                <a:ext cx="718271" cy="718271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CEAA4A3-F04C-4445-AF7B-283717C4C094}"/>
                  </a:ext>
                </a:extLst>
              </p:cNvPr>
              <p:cNvSpPr txBox="1"/>
              <p:nvPr/>
            </p:nvSpPr>
            <p:spPr>
              <a:xfrm>
                <a:off x="660400" y="5136436"/>
                <a:ext cx="718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CBA</a:t>
                </a:r>
                <a:endParaRPr kumimoji="1"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9B2983-A1F8-AD42-9886-950AB3A193D3}"/>
                </a:ext>
              </a:extLst>
            </p:cNvPr>
            <p:cNvGrpSpPr/>
            <p:nvPr/>
          </p:nvGrpSpPr>
          <p:grpSpPr>
            <a:xfrm>
              <a:off x="1268704" y="3177104"/>
              <a:ext cx="718271" cy="1083238"/>
              <a:chOff x="1053552" y="3174320"/>
              <a:chExt cx="718271" cy="1083238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6CC94500-2238-104D-BE18-BB222938F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3552" y="3174320"/>
                <a:ext cx="718271" cy="718271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9C6DA7B-45C9-1A42-9945-A53D62C317FB}"/>
                  </a:ext>
                </a:extLst>
              </p:cNvPr>
              <p:cNvSpPr txBox="1"/>
              <p:nvPr/>
            </p:nvSpPr>
            <p:spPr>
              <a:xfrm>
                <a:off x="1085825" y="3888226"/>
                <a:ext cx="68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篮球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106DFB4-2F62-5642-8944-0A35BAE82818}"/>
                </a:ext>
              </a:extLst>
            </p:cNvPr>
            <p:cNvGrpSpPr/>
            <p:nvPr/>
          </p:nvGrpSpPr>
          <p:grpSpPr>
            <a:xfrm>
              <a:off x="3143127" y="3177104"/>
              <a:ext cx="718271" cy="1083238"/>
              <a:chOff x="1053552" y="3174320"/>
              <a:chExt cx="718271" cy="1083238"/>
            </a:xfrm>
          </p:grpSpPr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3C838632-BB52-8343-B8DA-684EA9BAE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3552" y="3174320"/>
                <a:ext cx="718271" cy="718271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DFC00C5-345B-2F44-85C3-E7116F85FE8F}"/>
                  </a:ext>
                </a:extLst>
              </p:cNvPr>
              <p:cNvSpPr txBox="1"/>
              <p:nvPr/>
            </p:nvSpPr>
            <p:spPr>
              <a:xfrm>
                <a:off x="1085825" y="3888226"/>
                <a:ext cx="68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足球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D9B8AC3-305B-3849-8685-0498A7CD76A0}"/>
                </a:ext>
              </a:extLst>
            </p:cNvPr>
            <p:cNvGrpSpPr/>
            <p:nvPr/>
          </p:nvGrpSpPr>
          <p:grpSpPr>
            <a:xfrm>
              <a:off x="2201930" y="1839246"/>
              <a:ext cx="718271" cy="1083238"/>
              <a:chOff x="1053552" y="3174320"/>
              <a:chExt cx="718271" cy="1083238"/>
            </a:xfrm>
          </p:grpSpPr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36EEEB6D-7425-0240-8B1B-6C0DBB27A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3552" y="3174320"/>
                <a:ext cx="718271" cy="718271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D69811-89F5-E144-A1ED-274CCAD8DDA6}"/>
                  </a:ext>
                </a:extLst>
              </p:cNvPr>
              <p:cNvSpPr txBox="1"/>
              <p:nvPr/>
            </p:nvSpPr>
            <p:spPr>
              <a:xfrm>
                <a:off x="1085825" y="3888226"/>
                <a:ext cx="68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体育</a:t>
                </a:r>
              </a:p>
            </p:txBody>
          </p:sp>
        </p:grp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98016FC2-DD5F-B546-A462-56705C79A91B}"/>
                </a:ext>
              </a:extLst>
            </p:cNvPr>
            <p:cNvCxnSpPr>
              <a:cxnSpLocks/>
              <a:stCxn id="23" idx="1"/>
              <a:endCxn id="8" idx="0"/>
            </p:cNvCxnSpPr>
            <p:nvPr/>
          </p:nvCxnSpPr>
          <p:spPr>
            <a:xfrm flipH="1">
              <a:off x="1627840" y="2198382"/>
              <a:ext cx="574090" cy="97872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608AB472-4377-D34A-A5DA-8851928C5613}"/>
                </a:ext>
              </a:extLst>
            </p:cNvPr>
            <p:cNvCxnSpPr>
              <a:cxnSpLocks/>
              <a:stCxn id="23" idx="3"/>
              <a:endCxn id="20" idx="0"/>
            </p:cNvCxnSpPr>
            <p:nvPr/>
          </p:nvCxnSpPr>
          <p:spPr>
            <a:xfrm>
              <a:off x="2920201" y="2198382"/>
              <a:ext cx="582062" cy="97872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8CB239A4-AED4-5D4E-8D5B-13CB18895E28}"/>
                </a:ext>
              </a:extLst>
            </p:cNvPr>
            <p:cNvCxnSpPr>
              <a:cxnSpLocks/>
              <a:stCxn id="8" idx="1"/>
              <a:endCxn id="3" idx="0"/>
            </p:cNvCxnSpPr>
            <p:nvPr/>
          </p:nvCxnSpPr>
          <p:spPr>
            <a:xfrm flipH="1">
              <a:off x="925407" y="3536240"/>
              <a:ext cx="343297" cy="94916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74E4BEC7-976D-4A47-AEE2-E6C0A6C2D420}"/>
                </a:ext>
              </a:extLst>
            </p:cNvPr>
            <p:cNvCxnSpPr>
              <a:cxnSpLocks/>
              <a:stCxn id="8" idx="3"/>
              <a:endCxn id="13" idx="0"/>
            </p:cNvCxnSpPr>
            <p:nvPr/>
          </p:nvCxnSpPr>
          <p:spPr>
            <a:xfrm>
              <a:off x="1986975" y="3536240"/>
              <a:ext cx="393153" cy="94916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7" name="右箭头 36">
            <a:extLst>
              <a:ext uri="{FF2B5EF4-FFF2-40B4-BE49-F238E27FC236}">
                <a16:creationId xmlns:a16="http://schemas.microsoft.com/office/drawing/2014/main" id="{CF7DED2E-28C6-E545-BE19-2CE7361AF7C2}"/>
              </a:ext>
            </a:extLst>
          </p:cNvPr>
          <p:cNvSpPr/>
          <p:nvPr/>
        </p:nvSpPr>
        <p:spPr>
          <a:xfrm>
            <a:off x="4462395" y="3298948"/>
            <a:ext cx="2523178" cy="47458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BBB2173-C8A5-3743-9494-4AF824F75A86}"/>
              </a:ext>
            </a:extLst>
          </p:cNvPr>
          <p:cNvGrpSpPr/>
          <p:nvPr/>
        </p:nvGrpSpPr>
        <p:grpSpPr>
          <a:xfrm>
            <a:off x="7388983" y="1799837"/>
            <a:ext cx="2886898" cy="3293469"/>
            <a:chOff x="7388983" y="1799837"/>
            <a:chExt cx="2886898" cy="3293469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D81523C-AC64-0341-B908-41174AAC02A6}"/>
                </a:ext>
              </a:extLst>
            </p:cNvPr>
            <p:cNvSpPr/>
            <p:nvPr/>
          </p:nvSpPr>
          <p:spPr>
            <a:xfrm>
              <a:off x="8937063" y="179983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335C989-F7A0-D64B-82EE-0EE7B9D6E4B4}"/>
                </a:ext>
              </a:extLst>
            </p:cNvPr>
            <p:cNvSpPr/>
            <p:nvPr/>
          </p:nvSpPr>
          <p:spPr>
            <a:xfrm>
              <a:off x="8128896" y="3149568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9A14D01-67B6-3048-B21A-E2829C98FACF}"/>
                </a:ext>
              </a:extLst>
            </p:cNvPr>
            <p:cNvSpPr/>
            <p:nvPr/>
          </p:nvSpPr>
          <p:spPr>
            <a:xfrm>
              <a:off x="9791787" y="3129184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679CB586-4F1D-F640-AE4B-6A851B3D92F6}"/>
                </a:ext>
              </a:extLst>
            </p:cNvPr>
            <p:cNvSpPr/>
            <p:nvPr/>
          </p:nvSpPr>
          <p:spPr>
            <a:xfrm>
              <a:off x="7388983" y="4595764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8547AF99-87DF-FD4D-AA05-98EF8D2FBF5C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8370943" y="2021836"/>
              <a:ext cx="555828" cy="112773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2D495ABE-684C-DB42-BC60-6F369CB88E05}"/>
                </a:ext>
              </a:extLst>
            </p:cNvPr>
            <p:cNvCxnSpPr>
              <a:cxnSpLocks/>
              <a:stCxn id="38" idx="6"/>
              <a:endCxn id="42" idx="0"/>
            </p:cNvCxnSpPr>
            <p:nvPr/>
          </p:nvCxnSpPr>
          <p:spPr>
            <a:xfrm>
              <a:off x="9421157" y="2041884"/>
              <a:ext cx="612677" cy="108730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F458B14C-D046-B744-A656-50B6E97A299F}"/>
                </a:ext>
              </a:extLst>
            </p:cNvPr>
            <p:cNvSpPr/>
            <p:nvPr/>
          </p:nvSpPr>
          <p:spPr>
            <a:xfrm>
              <a:off x="8843704" y="4595764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4453D609-4B67-744E-94E2-BF0D9622C0C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7637754" y="3408929"/>
              <a:ext cx="491142" cy="1186835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993F314C-4576-C141-8B23-2791040D358C}"/>
                </a:ext>
              </a:extLst>
            </p:cNvPr>
            <p:cNvCxnSpPr>
              <a:cxnSpLocks/>
              <a:stCxn id="41" idx="6"/>
              <a:endCxn id="51" idx="0"/>
            </p:cNvCxnSpPr>
            <p:nvPr/>
          </p:nvCxnSpPr>
          <p:spPr>
            <a:xfrm>
              <a:off x="8612990" y="3391615"/>
              <a:ext cx="479485" cy="1204149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60E23C5E-4BA8-7047-BFCE-9614BF53291F}"/>
              </a:ext>
            </a:extLst>
          </p:cNvPr>
          <p:cNvSpPr txBox="1"/>
          <p:nvPr/>
        </p:nvSpPr>
        <p:spPr>
          <a:xfrm>
            <a:off x="4798059" y="2780236"/>
            <a:ext cx="186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组织（导航图）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544D732-6738-F449-9C1A-8D12F4F17CE4}"/>
              </a:ext>
            </a:extLst>
          </p:cNvPr>
          <p:cNvSpPr txBox="1"/>
          <p:nvPr/>
        </p:nvSpPr>
        <p:spPr>
          <a:xfrm>
            <a:off x="4605791" y="3891010"/>
            <a:ext cx="213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DAG</a:t>
            </a:r>
            <a:r>
              <a:rPr kumimoji="1" lang="zh-CN" altLang="en-US" dirty="0"/>
              <a:t>（有向无环图）</a:t>
            </a:r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4C86A219-80E4-5D44-A6A6-EA8FAF1F65DA}"/>
              </a:ext>
            </a:extLst>
          </p:cNvPr>
          <p:cNvSpPr/>
          <p:nvPr/>
        </p:nvSpPr>
        <p:spPr>
          <a:xfrm>
            <a:off x="10425092" y="1780830"/>
            <a:ext cx="354220" cy="1774032"/>
          </a:xfrm>
          <a:prstGeom prst="rightBrace">
            <a:avLst>
              <a:gd name="adj1" fmla="val 37051"/>
              <a:gd name="adj2" fmla="val 50000"/>
            </a:avLst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86D6684-4F80-4546-8FE8-1E1701EBC75F}"/>
              </a:ext>
            </a:extLst>
          </p:cNvPr>
          <p:cNvSpPr txBox="1"/>
          <p:nvPr/>
        </p:nvSpPr>
        <p:spPr>
          <a:xfrm>
            <a:off x="10761271" y="2344680"/>
            <a:ext cx="99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数据的属性集</a:t>
            </a:r>
          </a:p>
        </p:txBody>
      </p:sp>
      <p:sp>
        <p:nvSpPr>
          <p:cNvPr id="63" name="右大括号 62">
            <a:extLst>
              <a:ext uri="{FF2B5EF4-FFF2-40B4-BE49-F238E27FC236}">
                <a16:creationId xmlns:a16="http://schemas.microsoft.com/office/drawing/2014/main" id="{819375E3-0613-AA44-95F9-AD8D523D989F}"/>
              </a:ext>
            </a:extLst>
          </p:cNvPr>
          <p:cNvSpPr/>
          <p:nvPr/>
        </p:nvSpPr>
        <p:spPr>
          <a:xfrm>
            <a:off x="10610421" y="4595764"/>
            <a:ext cx="210559" cy="497542"/>
          </a:xfrm>
          <a:prstGeom prst="rightBrace">
            <a:avLst>
              <a:gd name="adj1" fmla="val 37051"/>
              <a:gd name="adj2" fmla="val 50000"/>
            </a:avLst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A7191DC-375D-674E-AE1B-EAD4B20C584E}"/>
              </a:ext>
            </a:extLst>
          </p:cNvPr>
          <p:cNvSpPr txBox="1"/>
          <p:nvPr/>
        </p:nvSpPr>
        <p:spPr>
          <a:xfrm>
            <a:off x="10828506" y="4659869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A7DFE55-BE61-8E43-9730-E7081D2E27AF}"/>
              </a:ext>
            </a:extLst>
          </p:cNvPr>
          <p:cNvSpPr/>
          <p:nvPr/>
        </p:nvSpPr>
        <p:spPr>
          <a:xfrm>
            <a:off x="7196554" y="1845435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185985FA-A8DD-AF47-B6A2-9869F02E2262}"/>
              </a:ext>
            </a:extLst>
          </p:cNvPr>
          <p:cNvCxnSpPr>
            <a:cxnSpLocks/>
            <a:stCxn id="65" idx="4"/>
            <a:endCxn id="39" idx="0"/>
          </p:cNvCxnSpPr>
          <p:nvPr/>
        </p:nvCxnSpPr>
        <p:spPr>
          <a:xfrm>
            <a:off x="7438601" y="2329529"/>
            <a:ext cx="199153" cy="226623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FDCC648-35B4-6044-8510-B7D3D5B7942C}"/>
              </a:ext>
            </a:extLst>
          </p:cNvPr>
          <p:cNvGrpSpPr/>
          <p:nvPr/>
        </p:nvGrpSpPr>
        <p:grpSpPr>
          <a:xfrm>
            <a:off x="44458" y="1833437"/>
            <a:ext cx="1138866" cy="1357465"/>
            <a:chOff x="817952" y="3174320"/>
            <a:chExt cx="1138866" cy="1357465"/>
          </a:xfrm>
        </p:grpSpPr>
        <p:pic>
          <p:nvPicPr>
            <p:cNvPr id="71" name="图形 70">
              <a:extLst>
                <a:ext uri="{FF2B5EF4-FFF2-40B4-BE49-F238E27FC236}">
                  <a16:creationId xmlns:a16="http://schemas.microsoft.com/office/drawing/2014/main" id="{12AD094B-36C3-3245-90CB-894251CD8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3552" y="3174320"/>
              <a:ext cx="718271" cy="718271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641F8B3-E60A-0D45-9BE6-9620F6D79303}"/>
                </a:ext>
              </a:extLst>
            </p:cNvPr>
            <p:cNvSpPr txBox="1"/>
            <p:nvPr/>
          </p:nvSpPr>
          <p:spPr>
            <a:xfrm>
              <a:off x="817952" y="3885454"/>
              <a:ext cx="11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四大职业体育联盟</a:t>
              </a:r>
            </a:p>
          </p:txBody>
        </p:sp>
      </p:grp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C43848B6-25B5-7D4C-9DB0-39A675D7B19C}"/>
              </a:ext>
            </a:extLst>
          </p:cNvPr>
          <p:cNvCxnSpPr>
            <a:cxnSpLocks/>
            <a:stCxn id="72" idx="2"/>
            <a:endCxn id="3" idx="0"/>
          </p:cNvCxnSpPr>
          <p:nvPr/>
        </p:nvCxnSpPr>
        <p:spPr>
          <a:xfrm>
            <a:off x="613891" y="3190902"/>
            <a:ext cx="311516" cy="1294498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9E27A6DC-6A14-174C-A511-9E84DDD6D00A}"/>
              </a:ext>
            </a:extLst>
          </p:cNvPr>
          <p:cNvSpPr txBox="1"/>
          <p:nvPr/>
        </p:nvSpPr>
        <p:spPr>
          <a:xfrm>
            <a:off x="5306696" y="5852401"/>
            <a:ext cx="62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u="sng" dirty="0"/>
              <a:t>提取数据集的</a:t>
            </a:r>
            <a:r>
              <a:rPr kumimoji="1" lang="zh-CN" altLang="en-US" sz="2000" u="sng" dirty="0">
                <a:solidFill>
                  <a:srgbClr val="FF0000"/>
                </a:solidFill>
              </a:rPr>
              <a:t>属性</a:t>
            </a:r>
            <a:r>
              <a:rPr kumimoji="1" lang="zh-CN" altLang="en-US" sz="2000" u="sng" dirty="0"/>
              <a:t>或</a:t>
            </a:r>
            <a:r>
              <a:rPr kumimoji="1" lang="zh-CN" altLang="en-US" sz="2000" u="sng" dirty="0">
                <a:solidFill>
                  <a:srgbClr val="FF0000"/>
                </a:solidFill>
              </a:rPr>
              <a:t>元数据</a:t>
            </a:r>
            <a:r>
              <a:rPr kumimoji="1" lang="zh-CN" altLang="en-US" sz="2000" u="sng" dirty="0"/>
              <a:t>，与对应的</a:t>
            </a:r>
            <a:r>
              <a:rPr kumimoji="1" lang="zh-CN" altLang="en-US" sz="2000" u="sng" dirty="0">
                <a:solidFill>
                  <a:srgbClr val="FF0000"/>
                </a:solidFill>
              </a:rPr>
              <a:t>节点</a:t>
            </a:r>
            <a:r>
              <a:rPr kumimoji="1" lang="zh-CN" altLang="en-US" sz="2000" u="sng" dirty="0"/>
              <a:t>相关联</a:t>
            </a:r>
          </a:p>
        </p:txBody>
      </p: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5747FA75-3301-C549-A637-A13CF336C2E5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7226849" y="4844534"/>
            <a:ext cx="162135" cy="1041629"/>
          </a:xfrm>
          <a:prstGeom prst="curvedConnector2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曲线连接符 95">
            <a:extLst>
              <a:ext uri="{FF2B5EF4-FFF2-40B4-BE49-F238E27FC236}">
                <a16:creationId xmlns:a16="http://schemas.microsoft.com/office/drawing/2014/main" id="{E14D7591-2F83-F844-8304-BE841799F07A}"/>
              </a:ext>
            </a:extLst>
          </p:cNvPr>
          <p:cNvCxnSpPr>
            <a:cxnSpLocks/>
            <a:endCxn id="41" idx="6"/>
          </p:cNvCxnSpPr>
          <p:nvPr/>
        </p:nvCxnSpPr>
        <p:spPr>
          <a:xfrm rot="16200000" flipV="1">
            <a:off x="8081068" y="3923537"/>
            <a:ext cx="2481172" cy="1417327"/>
          </a:xfrm>
          <a:prstGeom prst="curvedConnector2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曲线连接符 104">
            <a:extLst>
              <a:ext uri="{FF2B5EF4-FFF2-40B4-BE49-F238E27FC236}">
                <a16:creationId xmlns:a16="http://schemas.microsoft.com/office/drawing/2014/main" id="{3F296F39-1B1E-EE47-AE11-385505D7D044}"/>
              </a:ext>
            </a:extLst>
          </p:cNvPr>
          <p:cNvCxnSpPr>
            <a:cxnSpLocks/>
            <a:endCxn id="65" idx="6"/>
          </p:cNvCxnSpPr>
          <p:nvPr/>
        </p:nvCxnSpPr>
        <p:spPr>
          <a:xfrm rot="16200000" flipV="1">
            <a:off x="6973022" y="2795108"/>
            <a:ext cx="3764918" cy="2349666"/>
          </a:xfrm>
          <a:prstGeom prst="curvedConnector2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右箭头 60">
            <a:extLst>
              <a:ext uri="{FF2B5EF4-FFF2-40B4-BE49-F238E27FC236}">
                <a16:creationId xmlns:a16="http://schemas.microsoft.com/office/drawing/2014/main" id="{26A04D81-D270-094B-BA37-FB2BFC3A61D7}"/>
              </a:ext>
            </a:extLst>
          </p:cNvPr>
          <p:cNvSpPr/>
          <p:nvPr/>
        </p:nvSpPr>
        <p:spPr>
          <a:xfrm>
            <a:off x="8111524" y="1243811"/>
            <a:ext cx="657538" cy="2488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125F34F-0BA9-304C-A9C9-008793D6CB06}"/>
              </a:ext>
            </a:extLst>
          </p:cNvPr>
          <p:cNvSpPr txBox="1"/>
          <p:nvPr/>
        </p:nvSpPr>
        <p:spPr>
          <a:xfrm>
            <a:off x="8775700" y="1181817"/>
            <a:ext cx="213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DAG</a:t>
            </a:r>
            <a:r>
              <a:rPr kumimoji="1" lang="zh-CN" altLang="en-US" dirty="0">
                <a:latin typeface="+mn-ea"/>
              </a:rPr>
              <a:t>（有向无环图）</a:t>
            </a:r>
          </a:p>
        </p:txBody>
      </p:sp>
    </p:spTree>
    <p:extLst>
      <p:ext uri="{BB962C8B-B14F-4D97-AF65-F5344CB8AC3E}">
        <p14:creationId xmlns:p14="http://schemas.microsoft.com/office/powerpoint/2010/main" val="15124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 animBg="1"/>
      <p:bldP spid="57" grpId="0"/>
      <p:bldP spid="58" grpId="0"/>
      <p:bldP spid="59" grpId="0" animBg="1"/>
      <p:bldP spid="60" grpId="0"/>
      <p:bldP spid="63" grpId="0" animBg="1"/>
      <p:bldP spid="64" grpId="0"/>
      <p:bldP spid="65" grpId="0" animBg="1"/>
      <p:bldP spid="76" grpId="0"/>
      <p:bldP spid="61" grpId="1" animBg="1"/>
      <p:bldP spid="6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CE03868F-200F-E947-A7CE-700560B6F45F}"/>
              </a:ext>
            </a:extLst>
          </p:cNvPr>
          <p:cNvSpPr/>
          <p:nvPr/>
        </p:nvSpPr>
        <p:spPr>
          <a:xfrm>
            <a:off x="660401" y="1339064"/>
            <a:ext cx="2827149" cy="176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106750"/>
            <a:ext cx="3342640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j-ea"/>
                <a:cs typeface="+mn-ea"/>
              </a:rPr>
              <a:t>Markov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模型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cs typeface="+mn-ea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节点和边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实验方法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755B105-AD2A-DA42-AC51-FC05E0C043BE}"/>
                  </a:ext>
                </a:extLst>
              </p:cNvPr>
              <p:cNvSpPr txBox="1"/>
              <p:nvPr/>
            </p:nvSpPr>
            <p:spPr>
              <a:xfrm>
                <a:off x="1316482" y="5734032"/>
                <a:ext cx="874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Attr(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755B105-AD2A-DA42-AC51-FC05E0C0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82" y="5734032"/>
                <a:ext cx="874059" cy="369332"/>
              </a:xfrm>
              <a:prstGeom prst="rect">
                <a:avLst/>
              </a:prstGeom>
              <a:blipFill>
                <a:blip r:embed="rId2"/>
                <a:stretch>
                  <a:fillRect l="-5714" t="-6667" r="-1428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F796866-21A5-5A44-89CE-0D9510490D1F}"/>
                  </a:ext>
                </a:extLst>
              </p:cNvPr>
              <p:cNvSpPr txBox="1"/>
              <p:nvPr/>
            </p:nvSpPr>
            <p:spPr>
              <a:xfrm>
                <a:off x="2094447" y="3131565"/>
                <a:ext cx="1026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Attr(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F796866-21A5-5A44-89CE-0D9510490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47" y="3131565"/>
                <a:ext cx="1026481" cy="369332"/>
              </a:xfrm>
              <a:prstGeom prst="rect">
                <a:avLst/>
              </a:prstGeom>
              <a:blipFill>
                <a:blip r:embed="rId3"/>
                <a:stretch>
                  <a:fillRect l="-6173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E60C5A2-DC88-C947-B1F4-329FE83375F4}"/>
                  </a:ext>
                </a:extLst>
              </p:cNvPr>
              <p:cNvSpPr txBox="1"/>
              <p:nvPr/>
            </p:nvSpPr>
            <p:spPr>
              <a:xfrm>
                <a:off x="4477873" y="1273670"/>
                <a:ext cx="979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Attr(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E60C5A2-DC88-C947-B1F4-329FE8337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73" y="1273670"/>
                <a:ext cx="979606" cy="369332"/>
              </a:xfrm>
              <a:prstGeom prst="rect">
                <a:avLst/>
              </a:prstGeom>
              <a:blipFill>
                <a:blip r:embed="rId4"/>
                <a:stretch>
                  <a:fillRect l="-512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F801D0E-1D4D-0A42-BE71-3D9D7F02F62C}"/>
                  </a:ext>
                </a:extLst>
              </p:cNvPr>
              <p:cNvSpPr txBox="1"/>
              <p:nvPr/>
            </p:nvSpPr>
            <p:spPr>
              <a:xfrm>
                <a:off x="2461069" y="2165368"/>
                <a:ext cx="1026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Attr(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F801D0E-1D4D-0A42-BE71-3D9D7F02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69" y="2165368"/>
                <a:ext cx="1026481" cy="369332"/>
              </a:xfrm>
              <a:prstGeom prst="rect">
                <a:avLst/>
              </a:prstGeom>
              <a:blipFill>
                <a:blip r:embed="rId5"/>
                <a:stretch>
                  <a:fillRect l="-487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5A54A4C4-18D0-DB46-B6A3-C67B8E86BFF2}"/>
              </a:ext>
            </a:extLst>
          </p:cNvPr>
          <p:cNvSpPr/>
          <p:nvPr/>
        </p:nvSpPr>
        <p:spPr>
          <a:xfrm>
            <a:off x="285010" y="1954561"/>
            <a:ext cx="1510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组织 </a:t>
            </a:r>
            <a:r>
              <a:rPr lang="en-US" altLang="zh-CN" sz="1600" b="1" dirty="0"/>
              <a:t>O</a:t>
            </a:r>
          </a:p>
          <a:p>
            <a:r>
              <a:rPr lang="en-US" altLang="zh-CN" sz="1600" dirty="0"/>
              <a:t>s</a:t>
            </a:r>
            <a:r>
              <a:rPr lang="zh-CN" altLang="en-US" sz="1600" dirty="0"/>
              <a:t>的属性 </a:t>
            </a:r>
            <a:r>
              <a:rPr lang="en-US" altLang="zh-CN" sz="1600" dirty="0"/>
              <a:t>Attr(s)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08428C8D-6FFE-7445-96E2-D53C51720C1F}"/>
                  </a:ext>
                </a:extLst>
              </p:cNvPr>
              <p:cNvSpPr txBox="1"/>
              <p:nvPr/>
            </p:nvSpPr>
            <p:spPr>
              <a:xfrm>
                <a:off x="2020804" y="4409834"/>
                <a:ext cx="1103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Attr(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08428C8D-6FFE-7445-96E2-D53C5172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04" y="4409834"/>
                <a:ext cx="1103754" cy="369332"/>
              </a:xfrm>
              <a:prstGeom prst="rect">
                <a:avLst/>
              </a:prstGeom>
              <a:blipFill>
                <a:blip r:embed="rId10"/>
                <a:stretch>
                  <a:fillRect l="-3371" t="-6667" r="-1011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9CE1865F-B269-2042-BEE8-9C3BB35F4781}"/>
              </a:ext>
            </a:extLst>
          </p:cNvPr>
          <p:cNvGrpSpPr/>
          <p:nvPr/>
        </p:nvGrpSpPr>
        <p:grpSpPr>
          <a:xfrm>
            <a:off x="2291394" y="882632"/>
            <a:ext cx="5826721" cy="5348939"/>
            <a:chOff x="2291394" y="882632"/>
            <a:chExt cx="5826721" cy="534893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C015B97-F1DA-BF4B-BABF-60B1D768197F}"/>
                </a:ext>
              </a:extLst>
            </p:cNvPr>
            <p:cNvSpPr/>
            <p:nvPr/>
          </p:nvSpPr>
          <p:spPr>
            <a:xfrm>
              <a:off x="5504543" y="1273670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0FF9F6E-785D-9E43-8C9A-8F5FD0702AA8}"/>
                </a:ext>
              </a:extLst>
            </p:cNvPr>
            <p:cNvSpPr/>
            <p:nvPr/>
          </p:nvSpPr>
          <p:spPr>
            <a:xfrm>
              <a:off x="3639971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BA2257-F9B9-5E49-A097-46E08F7BDF90}"/>
                </a:ext>
              </a:extLst>
            </p:cNvPr>
            <p:cNvSpPr/>
            <p:nvPr/>
          </p:nvSpPr>
          <p:spPr>
            <a:xfrm>
              <a:off x="5504543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B747A87-2178-E04F-B9DD-7D57CC6C1107}"/>
                </a:ext>
              </a:extLst>
            </p:cNvPr>
            <p:cNvSpPr/>
            <p:nvPr/>
          </p:nvSpPr>
          <p:spPr>
            <a:xfrm>
              <a:off x="7167539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1B7E079-D846-0E4C-946F-E91B1B51078D}"/>
                </a:ext>
              </a:extLst>
            </p:cNvPr>
            <p:cNvSpPr/>
            <p:nvPr/>
          </p:nvSpPr>
          <p:spPr>
            <a:xfrm>
              <a:off x="3155877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B805E58-1DC7-0340-8BCF-7912BAC8AFBE}"/>
                </a:ext>
              </a:extLst>
            </p:cNvPr>
            <p:cNvSpPr/>
            <p:nvPr/>
          </p:nvSpPr>
          <p:spPr>
            <a:xfrm>
              <a:off x="4124065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56BFC78-9C62-B242-A44D-E6A39AE2B592}"/>
                </a:ext>
              </a:extLst>
            </p:cNvPr>
            <p:cNvSpPr/>
            <p:nvPr/>
          </p:nvSpPr>
          <p:spPr>
            <a:xfrm>
              <a:off x="5512673" y="3149248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6A2AD7D-311F-2A40-9A94-B7FEA590F372}"/>
                </a:ext>
              </a:extLst>
            </p:cNvPr>
            <p:cNvSpPr/>
            <p:nvPr/>
          </p:nvSpPr>
          <p:spPr>
            <a:xfrm>
              <a:off x="7167539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D277E77C-77CD-3945-9582-2EBE942C703F}"/>
                </a:ext>
              </a:extLst>
            </p:cNvPr>
            <p:cNvSpPr/>
            <p:nvPr/>
          </p:nvSpPr>
          <p:spPr>
            <a:xfrm>
              <a:off x="2291394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F45715EC-0339-3E48-88A6-ADD83854FAC1}"/>
                </a:ext>
              </a:extLst>
            </p:cNvPr>
            <p:cNvSpPr/>
            <p:nvPr/>
          </p:nvSpPr>
          <p:spPr>
            <a:xfrm>
              <a:off x="3128984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F1FE004-34B9-0048-AE57-C1F9A9DAFE58}"/>
                </a:ext>
              </a:extLst>
            </p:cNvPr>
            <p:cNvSpPr/>
            <p:nvPr/>
          </p:nvSpPr>
          <p:spPr>
            <a:xfrm>
              <a:off x="4073887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C17F922-D53E-8748-B00A-77E2BB4D5D40}"/>
                </a:ext>
              </a:extLst>
            </p:cNvPr>
            <p:cNvSpPr/>
            <p:nvPr/>
          </p:nvSpPr>
          <p:spPr>
            <a:xfrm>
              <a:off x="4980108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3E2FC5D6-6E92-CF41-948C-E7648A40AA8F}"/>
                </a:ext>
              </a:extLst>
            </p:cNvPr>
            <p:cNvSpPr/>
            <p:nvPr/>
          </p:nvSpPr>
          <p:spPr>
            <a:xfrm>
              <a:off x="5955020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ED357B1A-BD63-234B-945A-072F9E785E84}"/>
                </a:ext>
              </a:extLst>
            </p:cNvPr>
            <p:cNvSpPr/>
            <p:nvPr/>
          </p:nvSpPr>
          <p:spPr>
            <a:xfrm>
              <a:off x="6780862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5BEB5647-687B-0048-A933-3B07C6C4E4FE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3882018" y="1757764"/>
              <a:ext cx="1864572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8BC315CC-6FCC-554D-ACD7-05F03AEF0048}"/>
                </a:ext>
              </a:extLst>
            </p:cNvPr>
            <p:cNvCxnSpPr>
              <a:cxnSpLocks/>
              <a:stCxn id="7" idx="4"/>
              <a:endCxn id="9" idx="0"/>
            </p:cNvCxnSpPr>
            <p:nvPr/>
          </p:nvCxnSpPr>
          <p:spPr>
            <a:xfrm>
              <a:off x="5746590" y="1757764"/>
              <a:ext cx="0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8A6D9CBD-C358-A740-92D6-C3DB2D632065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5746590" y="1757764"/>
              <a:ext cx="1662996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B5E967B2-7CE6-094F-BA11-1FB6E55AE098}"/>
                </a:ext>
              </a:extLst>
            </p:cNvPr>
            <p:cNvCxnSpPr>
              <a:cxnSpLocks/>
              <a:stCxn id="8" idx="4"/>
              <a:endCxn id="13" idx="0"/>
            </p:cNvCxnSpPr>
            <p:nvPr/>
          </p:nvCxnSpPr>
          <p:spPr>
            <a:xfrm flipH="1">
              <a:off x="3397924" y="2647001"/>
              <a:ext cx="484094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67AE696F-4EAE-5244-9280-BF87EC781457}"/>
                </a:ext>
              </a:extLst>
            </p:cNvPr>
            <p:cNvCxnSpPr>
              <a:cxnSpLocks/>
              <a:stCxn id="8" idx="4"/>
              <a:endCxn id="14" idx="0"/>
            </p:cNvCxnSpPr>
            <p:nvPr/>
          </p:nvCxnSpPr>
          <p:spPr>
            <a:xfrm>
              <a:off x="3882018" y="2647001"/>
              <a:ext cx="484094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45E4CE14-3489-B74E-AB36-80A4F5EB0AFA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>
              <a:off x="5746590" y="2647001"/>
              <a:ext cx="8130" cy="502247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63E7F066-BC5D-A542-BA0F-B1179A435CB5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>
              <a:off x="7409586" y="2647001"/>
              <a:ext cx="0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8FD49F4C-39C5-0347-93DE-1BF397015024}"/>
                </a:ext>
              </a:extLst>
            </p:cNvPr>
            <p:cNvSpPr txBox="1"/>
            <p:nvPr/>
          </p:nvSpPr>
          <p:spPr>
            <a:xfrm>
              <a:off x="5343177" y="882632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ROOT</a:t>
              </a:r>
              <a:endParaRPr kumimoji="1"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E2A864D-FB3D-A844-8A57-ECF9CB42A92F}"/>
                </a:ext>
              </a:extLst>
            </p:cNvPr>
            <p:cNvSpPr txBox="1"/>
            <p:nvPr/>
          </p:nvSpPr>
          <p:spPr>
            <a:xfrm>
              <a:off x="3690222" y="3743318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08FC9154-D998-8542-9EAF-C2BB6183E991}"/>
                </a:ext>
              </a:extLst>
            </p:cNvPr>
            <p:cNvSpPr txBox="1"/>
            <p:nvPr/>
          </p:nvSpPr>
          <p:spPr>
            <a:xfrm>
              <a:off x="4736843" y="37342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5C43C73-8DC3-DD46-84C6-8C5EBF258A36}"/>
                </a:ext>
              </a:extLst>
            </p:cNvPr>
            <p:cNvSpPr txBox="1"/>
            <p:nvPr/>
          </p:nvSpPr>
          <p:spPr>
            <a:xfrm>
              <a:off x="5754639" y="37161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995FD45-9D35-4B4A-82A1-D983B326DEE3}"/>
                </a:ext>
              </a:extLst>
            </p:cNvPr>
            <p:cNvSpPr txBox="1"/>
            <p:nvPr/>
          </p:nvSpPr>
          <p:spPr>
            <a:xfrm>
              <a:off x="6772435" y="369717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29AC0B73-D080-C54D-8E04-57903A69B274}"/>
                </a:ext>
              </a:extLst>
            </p:cNvPr>
            <p:cNvSpPr/>
            <p:nvPr/>
          </p:nvSpPr>
          <p:spPr>
            <a:xfrm>
              <a:off x="3115535" y="4363935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2479B8F2-3D03-8A44-99E1-38EA9D451C1A}"/>
                </a:ext>
              </a:extLst>
            </p:cNvPr>
            <p:cNvSpPr/>
            <p:nvPr/>
          </p:nvSpPr>
          <p:spPr>
            <a:xfrm>
              <a:off x="4118991" y="43660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D35DAC3-8F9A-E44F-BE08-5F4142FFDF9B}"/>
                </a:ext>
              </a:extLst>
            </p:cNvPr>
            <p:cNvSpPr/>
            <p:nvPr/>
          </p:nvSpPr>
          <p:spPr>
            <a:xfrm>
              <a:off x="5099519" y="4351758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4239AA0-3B9A-8A4D-B7A2-499491B41DE0}"/>
                </a:ext>
              </a:extLst>
            </p:cNvPr>
            <p:cNvSpPr/>
            <p:nvPr/>
          </p:nvSpPr>
          <p:spPr>
            <a:xfrm>
              <a:off x="6080047" y="4379073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84C895A2-BE31-4646-92DF-8E24D6C9D3ED}"/>
                </a:ext>
              </a:extLst>
            </p:cNvPr>
            <p:cNvSpPr/>
            <p:nvPr/>
          </p:nvSpPr>
          <p:spPr>
            <a:xfrm>
              <a:off x="7164908" y="4363935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圆角矩形 114">
              <a:extLst>
                <a:ext uri="{FF2B5EF4-FFF2-40B4-BE49-F238E27FC236}">
                  <a16:creationId xmlns:a16="http://schemas.microsoft.com/office/drawing/2014/main" id="{28737B21-3EF8-ED46-A30A-FCA48B7F7E27}"/>
                </a:ext>
              </a:extLst>
            </p:cNvPr>
            <p:cNvSpPr/>
            <p:nvPr/>
          </p:nvSpPr>
          <p:spPr>
            <a:xfrm>
              <a:off x="7620573" y="5734029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4338EBF0-0F71-5849-8CFE-E2C4EED3C29C}"/>
                </a:ext>
              </a:extLst>
            </p:cNvPr>
            <p:cNvCxnSpPr>
              <a:cxnSpLocks/>
              <a:stCxn id="110" idx="4"/>
              <a:endCxn id="19" idx="0"/>
            </p:cNvCxnSpPr>
            <p:nvPr/>
          </p:nvCxnSpPr>
          <p:spPr>
            <a:xfrm flipH="1">
              <a:off x="2540165" y="4848029"/>
              <a:ext cx="817417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867BD0BE-E166-964B-8192-64EEFBEC054B}"/>
                </a:ext>
              </a:extLst>
            </p:cNvPr>
            <p:cNvCxnSpPr>
              <a:cxnSpLocks/>
              <a:stCxn id="111" idx="4"/>
              <a:endCxn id="20" idx="0"/>
            </p:cNvCxnSpPr>
            <p:nvPr/>
          </p:nvCxnSpPr>
          <p:spPr>
            <a:xfrm flipH="1">
              <a:off x="3377755" y="4850101"/>
              <a:ext cx="983283" cy="860966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0A6B26C0-77F8-CC4F-95E2-B2324DA77C85}"/>
                </a:ext>
              </a:extLst>
            </p:cNvPr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7406955" y="4848029"/>
              <a:ext cx="462389" cy="88600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2B6C9C93-586D-7245-8C68-66863A1848F3}"/>
                </a:ext>
              </a:extLst>
            </p:cNvPr>
            <p:cNvCxnSpPr>
              <a:cxnSpLocks/>
              <a:stCxn id="114" idx="4"/>
              <a:endCxn id="20" idx="0"/>
            </p:cNvCxnSpPr>
            <p:nvPr/>
          </p:nvCxnSpPr>
          <p:spPr>
            <a:xfrm flipH="1">
              <a:off x="3377755" y="4848029"/>
              <a:ext cx="4029200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直线箭头连接符 128">
              <a:extLst>
                <a:ext uri="{FF2B5EF4-FFF2-40B4-BE49-F238E27FC236}">
                  <a16:creationId xmlns:a16="http://schemas.microsoft.com/office/drawing/2014/main" id="{63A6B3E9-2ECF-5044-AA14-F5F018D0EDF1}"/>
                </a:ext>
              </a:extLst>
            </p:cNvPr>
            <p:cNvCxnSpPr>
              <a:cxnSpLocks/>
              <a:stCxn id="114" idx="4"/>
              <a:endCxn id="21" idx="0"/>
            </p:cNvCxnSpPr>
            <p:nvPr/>
          </p:nvCxnSpPr>
          <p:spPr>
            <a:xfrm flipH="1">
              <a:off x="4322658" y="4848029"/>
              <a:ext cx="3084297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2" name="直线箭头连接符 131">
              <a:extLst>
                <a:ext uri="{FF2B5EF4-FFF2-40B4-BE49-F238E27FC236}">
                  <a16:creationId xmlns:a16="http://schemas.microsoft.com/office/drawing/2014/main" id="{61EE0BBF-95C7-164E-B994-9849F97184C2}"/>
                </a:ext>
              </a:extLst>
            </p:cNvPr>
            <p:cNvCxnSpPr>
              <a:cxnSpLocks/>
              <a:stCxn id="114" idx="4"/>
              <a:endCxn id="23" idx="0"/>
            </p:cNvCxnSpPr>
            <p:nvPr/>
          </p:nvCxnSpPr>
          <p:spPr>
            <a:xfrm flipH="1">
              <a:off x="6203791" y="4848029"/>
              <a:ext cx="1203164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5" name="直线箭头连接符 134">
              <a:extLst>
                <a:ext uri="{FF2B5EF4-FFF2-40B4-BE49-F238E27FC236}">
                  <a16:creationId xmlns:a16="http://schemas.microsoft.com/office/drawing/2014/main" id="{6A1422AE-20AF-7D45-9821-6DE3BAE1A325}"/>
                </a:ext>
              </a:extLst>
            </p:cNvPr>
            <p:cNvCxnSpPr>
              <a:cxnSpLocks/>
              <a:stCxn id="112" idx="4"/>
              <a:endCxn id="22" idx="0"/>
            </p:cNvCxnSpPr>
            <p:nvPr/>
          </p:nvCxnSpPr>
          <p:spPr>
            <a:xfrm flipH="1">
              <a:off x="5228879" y="4835852"/>
              <a:ext cx="112687" cy="875215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直线箭头连接符 137">
              <a:extLst>
                <a:ext uri="{FF2B5EF4-FFF2-40B4-BE49-F238E27FC236}">
                  <a16:creationId xmlns:a16="http://schemas.microsoft.com/office/drawing/2014/main" id="{CFC94139-918E-8947-B0F9-D75242970286}"/>
                </a:ext>
              </a:extLst>
            </p:cNvPr>
            <p:cNvCxnSpPr>
              <a:cxnSpLocks/>
              <a:stCxn id="113" idx="4"/>
              <a:endCxn id="24" idx="0"/>
            </p:cNvCxnSpPr>
            <p:nvPr/>
          </p:nvCxnSpPr>
          <p:spPr>
            <a:xfrm>
              <a:off x="6322094" y="4863167"/>
              <a:ext cx="707539" cy="84790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1" name="直线箭头连接符 140">
              <a:extLst>
                <a:ext uri="{FF2B5EF4-FFF2-40B4-BE49-F238E27FC236}">
                  <a16:creationId xmlns:a16="http://schemas.microsoft.com/office/drawing/2014/main" id="{0DD6BCD0-7212-414C-844B-0FF1E3E18EB1}"/>
                </a:ext>
              </a:extLst>
            </p:cNvPr>
            <p:cNvCxnSpPr>
              <a:cxnSpLocks/>
              <a:stCxn id="111" idx="4"/>
              <a:endCxn id="22" idx="0"/>
            </p:cNvCxnSpPr>
            <p:nvPr/>
          </p:nvCxnSpPr>
          <p:spPr>
            <a:xfrm>
              <a:off x="4361038" y="4850101"/>
              <a:ext cx="867841" cy="860966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7616E59-7EEE-3443-A27E-8C376E49B93D}"/>
              </a:ext>
            </a:extLst>
          </p:cNvPr>
          <p:cNvGrpSpPr/>
          <p:nvPr/>
        </p:nvGrpSpPr>
        <p:grpSpPr>
          <a:xfrm>
            <a:off x="8474931" y="1677654"/>
            <a:ext cx="3245244" cy="1496419"/>
            <a:chOff x="8047083" y="1255059"/>
            <a:chExt cx="3349573" cy="1544526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420879D-F9D3-9E47-A9E4-C1EFB276ACD7}"/>
                </a:ext>
              </a:extLst>
            </p:cNvPr>
            <p:cNvSpPr/>
            <p:nvPr/>
          </p:nvSpPr>
          <p:spPr>
            <a:xfrm>
              <a:off x="8047083" y="1255059"/>
              <a:ext cx="3342569" cy="15445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080B94E-DC44-0749-A468-7F773862B87A}"/>
                </a:ext>
              </a:extLst>
            </p:cNvPr>
            <p:cNvSpPr/>
            <p:nvPr/>
          </p:nvSpPr>
          <p:spPr>
            <a:xfrm>
              <a:off x="8054283" y="1479240"/>
              <a:ext cx="2341468" cy="113258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DD4C3DC7-1DBE-2542-A137-632E46233CD3}"/>
                    </a:ext>
                  </a:extLst>
                </p:cNvPr>
                <p:cNvSpPr/>
                <p:nvPr/>
              </p:nvSpPr>
              <p:spPr>
                <a:xfrm>
                  <a:off x="8054283" y="1684990"/>
                  <a:ext cx="1326214" cy="697402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DD4C3DC7-1DBE-2542-A137-632E46233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283" y="1684990"/>
                  <a:ext cx="1326214" cy="69740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3BD6C8D7-1404-E440-A131-3202AA113519}"/>
                    </a:ext>
                  </a:extLst>
                </p:cNvPr>
                <p:cNvSpPr txBox="1"/>
                <p:nvPr/>
              </p:nvSpPr>
              <p:spPr>
                <a:xfrm>
                  <a:off x="9315783" y="1842656"/>
                  <a:ext cx="973048" cy="381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3BD6C8D7-1404-E440-A131-3202AA113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5783" y="1842656"/>
                  <a:ext cx="973048" cy="381205"/>
                </a:xfrm>
                <a:prstGeom prst="rect">
                  <a:avLst/>
                </a:prstGeom>
                <a:blipFill>
                  <a:blip r:embed="rId13"/>
                  <a:stretch>
                    <a:fillRect l="-5333" t="-6667" r="-1333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75C5888C-60A2-8442-A788-7C105CCF636E}"/>
                    </a:ext>
                  </a:extLst>
                </p:cNvPr>
                <p:cNvSpPr txBox="1"/>
                <p:nvPr/>
              </p:nvSpPr>
              <p:spPr>
                <a:xfrm>
                  <a:off x="10395751" y="1842656"/>
                  <a:ext cx="1000905" cy="381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75C5888C-60A2-8442-A788-7C105CCF6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751" y="1842656"/>
                  <a:ext cx="1000905" cy="381205"/>
                </a:xfrm>
                <a:prstGeom prst="rect">
                  <a:avLst/>
                </a:prstGeom>
                <a:blipFill>
                  <a:blip r:embed="rId14"/>
                  <a:stretch>
                    <a:fillRect l="-5195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9000A82-2ED4-784F-923B-ECFA2B295E8D}"/>
              </a:ext>
            </a:extLst>
          </p:cNvPr>
          <p:cNvGrpSpPr/>
          <p:nvPr/>
        </p:nvGrpSpPr>
        <p:grpSpPr>
          <a:xfrm>
            <a:off x="8404872" y="3535776"/>
            <a:ext cx="3432794" cy="1466904"/>
            <a:chOff x="8240817" y="3163001"/>
            <a:chExt cx="3432794" cy="1466904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8D08C96-057C-8649-B78C-897781617F3C}"/>
                </a:ext>
              </a:extLst>
            </p:cNvPr>
            <p:cNvSpPr/>
            <p:nvPr/>
          </p:nvSpPr>
          <p:spPr>
            <a:xfrm>
              <a:off x="9181190" y="3163001"/>
              <a:ext cx="1466904" cy="14669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28C67AE7-DD2E-7941-A131-C84E240B39A2}"/>
                    </a:ext>
                  </a:extLst>
                </p:cNvPr>
                <p:cNvSpPr txBox="1"/>
                <p:nvPr/>
              </p:nvSpPr>
              <p:spPr>
                <a:xfrm>
                  <a:off x="9473296" y="3697941"/>
                  <a:ext cx="874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28C67AE7-DD2E-7941-A131-C84E240B3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296" y="3697941"/>
                  <a:ext cx="87405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5714" t="-6667" r="-1428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D0483D3-1B6E-F749-AD24-67FD28E5B379}"/>
                </a:ext>
              </a:extLst>
            </p:cNvPr>
            <p:cNvSpPr/>
            <p:nvPr/>
          </p:nvSpPr>
          <p:spPr>
            <a:xfrm>
              <a:off x="8240817" y="3239557"/>
              <a:ext cx="1327185" cy="134707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577698-B36D-3946-AAB3-65E8272099CE}"/>
                    </a:ext>
                  </a:extLst>
                </p:cNvPr>
                <p:cNvSpPr txBox="1"/>
                <p:nvPr/>
              </p:nvSpPr>
              <p:spPr>
                <a:xfrm>
                  <a:off x="8261219" y="3698340"/>
                  <a:ext cx="1285224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577698-B36D-3946-AAB3-65E827209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1219" y="3698340"/>
                  <a:ext cx="1285224" cy="393121"/>
                </a:xfrm>
                <a:prstGeom prst="rect">
                  <a:avLst/>
                </a:prstGeom>
                <a:blipFill>
                  <a:blip r:embed="rId16"/>
                  <a:stretch>
                    <a:fillRect l="-2913" t="-9375"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7ED2175-F887-A945-BF26-0285FE24C107}"/>
                </a:ext>
              </a:extLst>
            </p:cNvPr>
            <p:cNvSpPr/>
            <p:nvPr/>
          </p:nvSpPr>
          <p:spPr>
            <a:xfrm>
              <a:off x="10346426" y="3239557"/>
              <a:ext cx="1327185" cy="134707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3BF02FDD-B145-6A42-A6F1-316570CACA31}"/>
                    </a:ext>
                  </a:extLst>
                </p:cNvPr>
                <p:cNvSpPr txBox="1"/>
                <p:nvPr/>
              </p:nvSpPr>
              <p:spPr>
                <a:xfrm>
                  <a:off x="10382867" y="3711787"/>
                  <a:ext cx="1285224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Attr(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kumimoji="1" lang="en-US" altLang="zh-CN" dirty="0"/>
                    <a:t>)</a:t>
                  </a:r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3BF02FDD-B145-6A42-A6F1-316570CAC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67" y="3711787"/>
                  <a:ext cx="1285224" cy="404213"/>
                </a:xfrm>
                <a:prstGeom prst="rect">
                  <a:avLst/>
                </a:prstGeom>
                <a:blipFill>
                  <a:blip r:embed="rId17"/>
                  <a:stretch>
                    <a:fillRect l="-2913" t="-9091"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86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399" y="1317563"/>
            <a:ext cx="2623769" cy="184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多维度组织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cs typeface="+mn-ea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属性分组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实验方法</a:t>
            </a:r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99F703-B9C8-604C-A88E-5AC0FDF18A64}"/>
              </a:ext>
            </a:extLst>
          </p:cNvPr>
          <p:cNvGrpSpPr/>
          <p:nvPr/>
        </p:nvGrpSpPr>
        <p:grpSpPr>
          <a:xfrm>
            <a:off x="270437" y="1721067"/>
            <a:ext cx="4109808" cy="3853650"/>
            <a:chOff x="2291394" y="768020"/>
            <a:chExt cx="5826721" cy="546355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43F234C-0D8B-AA4E-A798-F25FC37531AF}"/>
                </a:ext>
              </a:extLst>
            </p:cNvPr>
            <p:cNvSpPr/>
            <p:nvPr/>
          </p:nvSpPr>
          <p:spPr>
            <a:xfrm>
              <a:off x="5504543" y="1273670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9DBE260-0B5D-914C-B003-10B39C996996}"/>
                </a:ext>
              </a:extLst>
            </p:cNvPr>
            <p:cNvSpPr/>
            <p:nvPr/>
          </p:nvSpPr>
          <p:spPr>
            <a:xfrm>
              <a:off x="3639971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9B444A3-FAB1-F34A-9EBD-73B0FF3EB0CF}"/>
                </a:ext>
              </a:extLst>
            </p:cNvPr>
            <p:cNvSpPr/>
            <p:nvPr/>
          </p:nvSpPr>
          <p:spPr>
            <a:xfrm>
              <a:off x="5504543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6E5FB76-512F-1748-AFBE-70782E1E1A91}"/>
                </a:ext>
              </a:extLst>
            </p:cNvPr>
            <p:cNvSpPr/>
            <p:nvPr/>
          </p:nvSpPr>
          <p:spPr>
            <a:xfrm>
              <a:off x="7167539" y="21629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C7DC85B-19CD-324C-8B49-D3EB6EC74A96}"/>
                </a:ext>
              </a:extLst>
            </p:cNvPr>
            <p:cNvSpPr/>
            <p:nvPr/>
          </p:nvSpPr>
          <p:spPr>
            <a:xfrm>
              <a:off x="3155877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317476-B19C-F545-915C-1160248B8FB7}"/>
                </a:ext>
              </a:extLst>
            </p:cNvPr>
            <p:cNvSpPr/>
            <p:nvPr/>
          </p:nvSpPr>
          <p:spPr>
            <a:xfrm>
              <a:off x="4124065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0747AEA-4770-954C-9B62-74289A37A1A8}"/>
                </a:ext>
              </a:extLst>
            </p:cNvPr>
            <p:cNvSpPr/>
            <p:nvPr/>
          </p:nvSpPr>
          <p:spPr>
            <a:xfrm>
              <a:off x="5512673" y="3149248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B1CD1EC-7CB8-7648-BEEC-FD30131822A8}"/>
                </a:ext>
              </a:extLst>
            </p:cNvPr>
            <p:cNvSpPr/>
            <p:nvPr/>
          </p:nvSpPr>
          <p:spPr>
            <a:xfrm>
              <a:off x="7167539" y="3119719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602D34B3-6FBB-9641-9F42-BD26AB79DAF3}"/>
                </a:ext>
              </a:extLst>
            </p:cNvPr>
            <p:cNvSpPr/>
            <p:nvPr/>
          </p:nvSpPr>
          <p:spPr>
            <a:xfrm>
              <a:off x="2291394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CBF17478-7BF6-FF44-B412-0A84228FAB61}"/>
                </a:ext>
              </a:extLst>
            </p:cNvPr>
            <p:cNvSpPr/>
            <p:nvPr/>
          </p:nvSpPr>
          <p:spPr>
            <a:xfrm>
              <a:off x="3128984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A4466C5D-88CC-1146-8B20-BEA39B1A00FD}"/>
                </a:ext>
              </a:extLst>
            </p:cNvPr>
            <p:cNvSpPr/>
            <p:nvPr/>
          </p:nvSpPr>
          <p:spPr>
            <a:xfrm>
              <a:off x="4073887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73350703-82FC-0047-A39C-67D533E14389}"/>
                </a:ext>
              </a:extLst>
            </p:cNvPr>
            <p:cNvSpPr/>
            <p:nvPr/>
          </p:nvSpPr>
          <p:spPr>
            <a:xfrm>
              <a:off x="4980108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E564460-9230-784D-99CA-6A55194CA93F}"/>
                </a:ext>
              </a:extLst>
            </p:cNvPr>
            <p:cNvSpPr/>
            <p:nvPr/>
          </p:nvSpPr>
          <p:spPr>
            <a:xfrm>
              <a:off x="5955020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A6B24EF7-1819-294A-896E-6FF51337FDE6}"/>
                </a:ext>
              </a:extLst>
            </p:cNvPr>
            <p:cNvSpPr/>
            <p:nvPr/>
          </p:nvSpPr>
          <p:spPr>
            <a:xfrm>
              <a:off x="6780862" y="5711067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1EF01DD4-3D52-FE4E-ACF6-60736368D5CA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3882018" y="1757764"/>
              <a:ext cx="1864572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3A7AB9FE-1D77-EA45-845E-22DE0114976C}"/>
                </a:ext>
              </a:extLst>
            </p:cNvPr>
            <p:cNvCxnSpPr>
              <a:cxnSpLocks/>
              <a:stCxn id="7" idx="4"/>
              <a:endCxn id="9" idx="0"/>
            </p:cNvCxnSpPr>
            <p:nvPr/>
          </p:nvCxnSpPr>
          <p:spPr>
            <a:xfrm>
              <a:off x="5746590" y="1757764"/>
              <a:ext cx="0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AB3C8261-BD56-B545-A84A-953DE596A8C2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5746590" y="1757764"/>
              <a:ext cx="1662996" cy="40514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9516225D-D9E9-EC40-817D-610F069600E6}"/>
                </a:ext>
              </a:extLst>
            </p:cNvPr>
            <p:cNvCxnSpPr>
              <a:cxnSpLocks/>
              <a:stCxn id="8" idx="4"/>
              <a:endCxn id="13" idx="0"/>
            </p:cNvCxnSpPr>
            <p:nvPr/>
          </p:nvCxnSpPr>
          <p:spPr>
            <a:xfrm flipH="1">
              <a:off x="3397924" y="2647001"/>
              <a:ext cx="484094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3989A033-285E-8748-B123-327BCACC1450}"/>
                </a:ext>
              </a:extLst>
            </p:cNvPr>
            <p:cNvCxnSpPr>
              <a:cxnSpLocks/>
              <a:stCxn id="8" idx="4"/>
              <a:endCxn id="14" idx="0"/>
            </p:cNvCxnSpPr>
            <p:nvPr/>
          </p:nvCxnSpPr>
          <p:spPr>
            <a:xfrm>
              <a:off x="3882018" y="2647001"/>
              <a:ext cx="484094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D3182111-8CB9-1D4E-8695-3405099E626F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5746590" y="2647001"/>
              <a:ext cx="8130" cy="502247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FFB63290-8202-5C4F-A6BE-3675BD3B8250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>
              <a:off x="7409586" y="2647001"/>
              <a:ext cx="0" cy="47271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5452AB-7AE6-6D49-AA9C-8DC75FE8DAE6}"/>
                </a:ext>
              </a:extLst>
            </p:cNvPr>
            <p:cNvSpPr txBox="1"/>
            <p:nvPr/>
          </p:nvSpPr>
          <p:spPr>
            <a:xfrm>
              <a:off x="5228878" y="768020"/>
              <a:ext cx="1429258" cy="41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/>
                <a:t>ROOT</a:t>
              </a:r>
              <a:endParaRPr kumimoji="1" lang="zh-CN" altLang="en-US" sz="16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0B1A68-B23B-834A-B176-92503A10D0BF}"/>
                </a:ext>
              </a:extLst>
            </p:cNvPr>
            <p:cNvSpPr txBox="1"/>
            <p:nvPr/>
          </p:nvSpPr>
          <p:spPr>
            <a:xfrm>
              <a:off x="3690223" y="3647995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4E2D77F-5C03-4D44-84D6-8DF5686F5744}"/>
                </a:ext>
              </a:extLst>
            </p:cNvPr>
            <p:cNvSpPr txBox="1"/>
            <p:nvPr/>
          </p:nvSpPr>
          <p:spPr>
            <a:xfrm>
              <a:off x="4736843" y="3658039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156C9AA-249E-7A44-A777-A72D010874EC}"/>
                </a:ext>
              </a:extLst>
            </p:cNvPr>
            <p:cNvSpPr txBox="1"/>
            <p:nvPr/>
          </p:nvSpPr>
          <p:spPr>
            <a:xfrm>
              <a:off x="5754638" y="3658969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385ED61-D356-9746-8264-9C494D3AAC69}"/>
                </a:ext>
              </a:extLst>
            </p:cNvPr>
            <p:cNvSpPr txBox="1"/>
            <p:nvPr/>
          </p:nvSpPr>
          <p:spPr>
            <a:xfrm>
              <a:off x="6772435" y="365904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44A70F0-E4A8-B54C-A141-A54F7FE3B53C}"/>
                </a:ext>
              </a:extLst>
            </p:cNvPr>
            <p:cNvSpPr/>
            <p:nvPr/>
          </p:nvSpPr>
          <p:spPr>
            <a:xfrm>
              <a:off x="3115535" y="4363935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F593373-BEEF-1948-B0E8-1E1A53445BB4}"/>
                </a:ext>
              </a:extLst>
            </p:cNvPr>
            <p:cNvSpPr/>
            <p:nvPr/>
          </p:nvSpPr>
          <p:spPr>
            <a:xfrm>
              <a:off x="4118991" y="4366007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E7FD952-4FF5-AF4A-98C6-D19FE60F6ED6}"/>
                </a:ext>
              </a:extLst>
            </p:cNvPr>
            <p:cNvSpPr/>
            <p:nvPr/>
          </p:nvSpPr>
          <p:spPr>
            <a:xfrm>
              <a:off x="5099519" y="4351758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F51E114-5990-0C43-9979-9D77B96FECF9}"/>
                </a:ext>
              </a:extLst>
            </p:cNvPr>
            <p:cNvSpPr/>
            <p:nvPr/>
          </p:nvSpPr>
          <p:spPr>
            <a:xfrm>
              <a:off x="6080047" y="4379073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DC7DAD-D01A-4D49-9C78-7D2207DD617B}"/>
                </a:ext>
              </a:extLst>
            </p:cNvPr>
            <p:cNvSpPr/>
            <p:nvPr/>
          </p:nvSpPr>
          <p:spPr>
            <a:xfrm>
              <a:off x="7164908" y="4363935"/>
              <a:ext cx="484094" cy="4840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D45D47B0-F439-4149-AD83-D8CBA20B85B9}"/>
                </a:ext>
              </a:extLst>
            </p:cNvPr>
            <p:cNvSpPr/>
            <p:nvPr/>
          </p:nvSpPr>
          <p:spPr>
            <a:xfrm>
              <a:off x="7620573" y="5734029"/>
              <a:ext cx="497542" cy="4975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D5E3A7A9-6673-CF41-93F9-7BDC76F04301}"/>
                </a:ext>
              </a:extLst>
            </p:cNvPr>
            <p:cNvCxnSpPr>
              <a:cxnSpLocks/>
              <a:stCxn id="40" idx="4"/>
              <a:endCxn id="18" idx="0"/>
            </p:cNvCxnSpPr>
            <p:nvPr/>
          </p:nvCxnSpPr>
          <p:spPr>
            <a:xfrm flipH="1">
              <a:off x="2540165" y="4848029"/>
              <a:ext cx="817417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4C031109-D51F-7745-ACE9-23F1A9D3798B}"/>
                </a:ext>
              </a:extLst>
            </p:cNvPr>
            <p:cNvCxnSpPr>
              <a:cxnSpLocks/>
              <a:stCxn id="41" idx="4"/>
              <a:endCxn id="19" idx="0"/>
            </p:cNvCxnSpPr>
            <p:nvPr/>
          </p:nvCxnSpPr>
          <p:spPr>
            <a:xfrm flipH="1">
              <a:off x="3377755" y="4850101"/>
              <a:ext cx="983283" cy="860966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2612FF56-7405-4142-B51A-48315123649D}"/>
                </a:ext>
              </a:extLst>
            </p:cNvPr>
            <p:cNvCxnSpPr>
              <a:cxnSpLocks/>
              <a:stCxn id="44" idx="4"/>
              <a:endCxn id="45" idx="0"/>
            </p:cNvCxnSpPr>
            <p:nvPr/>
          </p:nvCxnSpPr>
          <p:spPr>
            <a:xfrm>
              <a:off x="7406955" y="4848029"/>
              <a:ext cx="462389" cy="88600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5DDBB5FE-0911-6249-8110-B00C37D39286}"/>
                </a:ext>
              </a:extLst>
            </p:cNvPr>
            <p:cNvCxnSpPr>
              <a:cxnSpLocks/>
              <a:stCxn id="44" idx="4"/>
              <a:endCxn id="19" idx="0"/>
            </p:cNvCxnSpPr>
            <p:nvPr/>
          </p:nvCxnSpPr>
          <p:spPr>
            <a:xfrm flipH="1">
              <a:off x="3377755" y="4848029"/>
              <a:ext cx="4029200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FD8A7506-20FD-C643-BE7A-12736AC22121}"/>
                </a:ext>
              </a:extLst>
            </p:cNvPr>
            <p:cNvCxnSpPr>
              <a:cxnSpLocks/>
              <a:stCxn id="44" idx="4"/>
              <a:endCxn id="20" idx="0"/>
            </p:cNvCxnSpPr>
            <p:nvPr/>
          </p:nvCxnSpPr>
          <p:spPr>
            <a:xfrm flipH="1">
              <a:off x="4322658" y="4848029"/>
              <a:ext cx="3084297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4F401B6F-CF94-AC44-97EC-BBEBC3188634}"/>
                </a:ext>
              </a:extLst>
            </p:cNvPr>
            <p:cNvCxnSpPr>
              <a:cxnSpLocks/>
              <a:stCxn id="44" idx="4"/>
              <a:endCxn id="22" idx="0"/>
            </p:cNvCxnSpPr>
            <p:nvPr/>
          </p:nvCxnSpPr>
          <p:spPr>
            <a:xfrm flipH="1">
              <a:off x="6203791" y="4848029"/>
              <a:ext cx="1203164" cy="863038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43DCB060-F698-3649-AF59-8301C8123378}"/>
                </a:ext>
              </a:extLst>
            </p:cNvPr>
            <p:cNvCxnSpPr>
              <a:cxnSpLocks/>
              <a:stCxn id="42" idx="4"/>
              <a:endCxn id="21" idx="0"/>
            </p:cNvCxnSpPr>
            <p:nvPr/>
          </p:nvCxnSpPr>
          <p:spPr>
            <a:xfrm flipH="1">
              <a:off x="5228879" y="4835852"/>
              <a:ext cx="112687" cy="875215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326F1961-419F-0043-B89F-F2BA109B879E}"/>
                </a:ext>
              </a:extLst>
            </p:cNvPr>
            <p:cNvCxnSpPr>
              <a:cxnSpLocks/>
              <a:stCxn id="43" idx="4"/>
              <a:endCxn id="23" idx="0"/>
            </p:cNvCxnSpPr>
            <p:nvPr/>
          </p:nvCxnSpPr>
          <p:spPr>
            <a:xfrm>
              <a:off x="6322094" y="4863167"/>
              <a:ext cx="707539" cy="84790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D08510F7-B208-B747-BAF2-9C4400DEF5EB}"/>
                </a:ext>
              </a:extLst>
            </p:cNvPr>
            <p:cNvCxnSpPr>
              <a:cxnSpLocks/>
              <a:stCxn id="41" idx="4"/>
              <a:endCxn id="21" idx="0"/>
            </p:cNvCxnSpPr>
            <p:nvPr/>
          </p:nvCxnSpPr>
          <p:spPr>
            <a:xfrm>
              <a:off x="4361038" y="4850101"/>
              <a:ext cx="867841" cy="860966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" name="右箭头 2">
            <a:extLst>
              <a:ext uri="{FF2B5EF4-FFF2-40B4-BE49-F238E27FC236}">
                <a16:creationId xmlns:a16="http://schemas.microsoft.com/office/drawing/2014/main" id="{860DF9F2-3552-F04B-B4E8-23FE3C621DDC}"/>
              </a:ext>
            </a:extLst>
          </p:cNvPr>
          <p:cNvSpPr/>
          <p:nvPr/>
        </p:nvSpPr>
        <p:spPr>
          <a:xfrm>
            <a:off x="4447006" y="3413131"/>
            <a:ext cx="839722" cy="4806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35E0F3E-A375-914F-A29D-98B149EBAA91}"/>
              </a:ext>
            </a:extLst>
          </p:cNvPr>
          <p:cNvGrpSpPr/>
          <p:nvPr/>
        </p:nvGrpSpPr>
        <p:grpSpPr>
          <a:xfrm>
            <a:off x="5712528" y="2074070"/>
            <a:ext cx="2294592" cy="3500647"/>
            <a:chOff x="5470482" y="2074070"/>
            <a:chExt cx="2294592" cy="350064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DA18416-C031-8744-8745-70DDF490863D}"/>
                </a:ext>
              </a:extLst>
            </p:cNvPr>
            <p:cNvSpPr/>
            <p:nvPr/>
          </p:nvSpPr>
          <p:spPr>
            <a:xfrm>
              <a:off x="6480903" y="207407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9E6F06F-7F3C-6B4B-A598-9602055DF330}"/>
                </a:ext>
              </a:extLst>
            </p:cNvPr>
            <p:cNvSpPr/>
            <p:nvPr/>
          </p:nvSpPr>
          <p:spPr>
            <a:xfrm>
              <a:off x="6077673" y="271583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81961D1-E361-3744-9B3B-64D9556D58F2}"/>
                </a:ext>
              </a:extLst>
            </p:cNvPr>
            <p:cNvSpPr/>
            <p:nvPr/>
          </p:nvSpPr>
          <p:spPr>
            <a:xfrm>
              <a:off x="6933068" y="271583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D6272F6-341D-3246-A520-33575F1A39AC}"/>
                </a:ext>
              </a:extLst>
            </p:cNvPr>
            <p:cNvSpPr/>
            <p:nvPr/>
          </p:nvSpPr>
          <p:spPr>
            <a:xfrm>
              <a:off x="5754549" y="426808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778DC60-2721-514D-9573-05A8EF479B57}"/>
                </a:ext>
              </a:extLst>
            </p:cNvPr>
            <p:cNvSpPr/>
            <p:nvPr/>
          </p:nvSpPr>
          <p:spPr>
            <a:xfrm>
              <a:off x="6437266" y="4257401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6883888-5126-6449-AE08-5DD4F11A0BFA}"/>
                </a:ext>
              </a:extLst>
            </p:cNvPr>
            <p:cNvSpPr/>
            <p:nvPr/>
          </p:nvSpPr>
          <p:spPr>
            <a:xfrm>
              <a:off x="7109040" y="425740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圆角矩形 63">
              <a:extLst>
                <a:ext uri="{FF2B5EF4-FFF2-40B4-BE49-F238E27FC236}">
                  <a16:creationId xmlns:a16="http://schemas.microsoft.com/office/drawing/2014/main" id="{8FB13C72-3398-5A4E-ABD4-FB223BCC7A4D}"/>
                </a:ext>
              </a:extLst>
            </p:cNvPr>
            <p:cNvSpPr/>
            <p:nvPr/>
          </p:nvSpPr>
          <p:spPr>
            <a:xfrm>
              <a:off x="5470482" y="5207585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8706D9CF-5554-EC4D-8870-731C3574F54C}"/>
                </a:ext>
              </a:extLst>
            </p:cNvPr>
            <p:cNvSpPr/>
            <p:nvPr/>
          </p:nvSpPr>
          <p:spPr>
            <a:xfrm>
              <a:off x="6178829" y="5223782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072EF410-5B3A-8147-92A2-06176EA9381D}"/>
                </a:ext>
              </a:extLst>
            </p:cNvPr>
            <p:cNvSpPr/>
            <p:nvPr/>
          </p:nvSpPr>
          <p:spPr>
            <a:xfrm>
              <a:off x="6797654" y="5223782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03F3B47F-A399-004A-99BA-FA14B394C7EF}"/>
                </a:ext>
              </a:extLst>
            </p:cNvPr>
            <p:cNvSpPr/>
            <p:nvPr/>
          </p:nvSpPr>
          <p:spPr>
            <a:xfrm>
              <a:off x="7414139" y="5207584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8CFF0966-2B8A-BD44-B525-BF1FDC8EF91B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 flipH="1">
              <a:off x="6248399" y="2415521"/>
              <a:ext cx="403230" cy="30031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466F61D3-D714-5F4C-86D2-F027E075C82C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>
              <a:off x="6651629" y="2415521"/>
              <a:ext cx="452165" cy="30031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C3F9D36-AD08-4143-B554-AF8AEC2AC3F9}"/>
                </a:ext>
              </a:extLst>
            </p:cNvPr>
            <p:cNvSpPr/>
            <p:nvPr/>
          </p:nvSpPr>
          <p:spPr>
            <a:xfrm>
              <a:off x="6077673" y="334076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12F9292-F566-204D-85B8-6B7974B3EDC4}"/>
                </a:ext>
              </a:extLst>
            </p:cNvPr>
            <p:cNvSpPr/>
            <p:nvPr/>
          </p:nvSpPr>
          <p:spPr>
            <a:xfrm>
              <a:off x="6933067" y="3312018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13C50DA5-7114-434E-94B0-80CE1427BD7D}"/>
                </a:ext>
              </a:extLst>
            </p:cNvPr>
            <p:cNvCxnSpPr>
              <a:cxnSpLocks/>
              <a:stCxn id="59" idx="4"/>
              <a:endCxn id="71" idx="0"/>
            </p:cNvCxnSpPr>
            <p:nvPr/>
          </p:nvCxnSpPr>
          <p:spPr>
            <a:xfrm>
              <a:off x="6248399" y="3057284"/>
              <a:ext cx="0" cy="283479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6" name="直线箭头连接符 75">
              <a:extLst>
                <a:ext uri="{FF2B5EF4-FFF2-40B4-BE49-F238E27FC236}">
                  <a16:creationId xmlns:a16="http://schemas.microsoft.com/office/drawing/2014/main" id="{891B4EFF-425C-B147-B09C-6C0DAF9E4D4F}"/>
                </a:ext>
              </a:extLst>
            </p:cNvPr>
            <p:cNvCxnSpPr>
              <a:cxnSpLocks/>
              <a:stCxn id="60" idx="4"/>
              <a:endCxn id="72" idx="0"/>
            </p:cNvCxnSpPr>
            <p:nvPr/>
          </p:nvCxnSpPr>
          <p:spPr>
            <a:xfrm flipH="1">
              <a:off x="7103793" y="3057284"/>
              <a:ext cx="1" cy="254734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F36819C-D8AC-E647-9983-2A117CED6398}"/>
                </a:ext>
              </a:extLst>
            </p:cNvPr>
            <p:cNvSpPr txBox="1"/>
            <p:nvPr/>
          </p:nvSpPr>
          <p:spPr>
            <a:xfrm>
              <a:off x="6245260" y="3684798"/>
              <a:ext cx="325630" cy="39075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B258CFA-BF08-1046-9381-F494703C3365}"/>
                </a:ext>
              </a:extLst>
            </p:cNvPr>
            <p:cNvSpPr txBox="1"/>
            <p:nvPr/>
          </p:nvSpPr>
          <p:spPr>
            <a:xfrm>
              <a:off x="7086462" y="3684798"/>
              <a:ext cx="325630" cy="39075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487365F0-6ADE-F443-9C5A-D348097FCB07}"/>
                </a:ext>
              </a:extLst>
            </p:cNvPr>
            <p:cNvCxnSpPr>
              <a:cxnSpLocks/>
              <a:stCxn id="61" idx="4"/>
              <a:endCxn id="64" idx="0"/>
            </p:cNvCxnSpPr>
            <p:nvPr/>
          </p:nvCxnSpPr>
          <p:spPr>
            <a:xfrm flipH="1">
              <a:off x="5645950" y="4609531"/>
              <a:ext cx="279325" cy="598054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F5581BEF-4469-6746-867B-92E8CA63DE2B}"/>
                </a:ext>
              </a:extLst>
            </p:cNvPr>
            <p:cNvCxnSpPr>
              <a:cxnSpLocks/>
              <a:stCxn id="62" idx="4"/>
              <a:endCxn id="65" idx="0"/>
            </p:cNvCxnSpPr>
            <p:nvPr/>
          </p:nvCxnSpPr>
          <p:spPr>
            <a:xfrm flipH="1">
              <a:off x="6354297" y="4598852"/>
              <a:ext cx="253695" cy="62493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94788F11-B00C-C244-86DB-49C3DDFA933A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6607992" y="4598852"/>
              <a:ext cx="365130" cy="62493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8AA6FF41-7736-284C-9623-25A464C2FBB4}"/>
                </a:ext>
              </a:extLst>
            </p:cNvPr>
            <p:cNvCxnSpPr>
              <a:cxnSpLocks/>
              <a:stCxn id="63" idx="4"/>
              <a:endCxn id="67" idx="0"/>
            </p:cNvCxnSpPr>
            <p:nvPr/>
          </p:nvCxnSpPr>
          <p:spPr>
            <a:xfrm>
              <a:off x="7279766" y="4598851"/>
              <a:ext cx="309841" cy="60873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93DDE12-5283-5747-94C4-842ED04F7DBA}"/>
              </a:ext>
            </a:extLst>
          </p:cNvPr>
          <p:cNvGrpSpPr/>
          <p:nvPr/>
        </p:nvGrpSpPr>
        <p:grpSpPr>
          <a:xfrm>
            <a:off x="9106993" y="2051822"/>
            <a:ext cx="2294592" cy="3500647"/>
            <a:chOff x="5470482" y="2074070"/>
            <a:chExt cx="2294592" cy="3500647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8ED2EA2-5E89-DE4E-B398-40653378AC5F}"/>
                </a:ext>
              </a:extLst>
            </p:cNvPr>
            <p:cNvSpPr/>
            <p:nvPr/>
          </p:nvSpPr>
          <p:spPr>
            <a:xfrm>
              <a:off x="6480903" y="207407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9F55B0A-ABF1-934B-9D50-41FBEFC4B636}"/>
                </a:ext>
              </a:extLst>
            </p:cNvPr>
            <p:cNvSpPr/>
            <p:nvPr/>
          </p:nvSpPr>
          <p:spPr>
            <a:xfrm>
              <a:off x="6077673" y="271583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9903044-BE0C-C44E-ACB2-5688A05BAB16}"/>
                </a:ext>
              </a:extLst>
            </p:cNvPr>
            <p:cNvSpPr/>
            <p:nvPr/>
          </p:nvSpPr>
          <p:spPr>
            <a:xfrm>
              <a:off x="6933068" y="271583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AEA055-CE65-114A-9A57-5C14A0CEA89D}"/>
                </a:ext>
              </a:extLst>
            </p:cNvPr>
            <p:cNvSpPr/>
            <p:nvPr/>
          </p:nvSpPr>
          <p:spPr>
            <a:xfrm>
              <a:off x="5754549" y="426808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A719BA6-8ECA-444D-9C85-C348FB88FE7C}"/>
                </a:ext>
              </a:extLst>
            </p:cNvPr>
            <p:cNvSpPr/>
            <p:nvPr/>
          </p:nvSpPr>
          <p:spPr>
            <a:xfrm>
              <a:off x="6437266" y="4257401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2FBE445-0BCD-FF4C-995F-E6FCDE15AA32}"/>
                </a:ext>
              </a:extLst>
            </p:cNvPr>
            <p:cNvSpPr/>
            <p:nvPr/>
          </p:nvSpPr>
          <p:spPr>
            <a:xfrm>
              <a:off x="7109040" y="4257400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圆角矩形 104">
              <a:extLst>
                <a:ext uri="{FF2B5EF4-FFF2-40B4-BE49-F238E27FC236}">
                  <a16:creationId xmlns:a16="http://schemas.microsoft.com/office/drawing/2014/main" id="{0ECFED96-9421-1440-8CFC-A5E1D1C05CC7}"/>
                </a:ext>
              </a:extLst>
            </p:cNvPr>
            <p:cNvSpPr/>
            <p:nvPr/>
          </p:nvSpPr>
          <p:spPr>
            <a:xfrm>
              <a:off x="5470482" y="5207585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圆角矩形 105">
              <a:extLst>
                <a:ext uri="{FF2B5EF4-FFF2-40B4-BE49-F238E27FC236}">
                  <a16:creationId xmlns:a16="http://schemas.microsoft.com/office/drawing/2014/main" id="{AE4AE256-AA8B-B145-90B9-A73B77155B67}"/>
                </a:ext>
              </a:extLst>
            </p:cNvPr>
            <p:cNvSpPr/>
            <p:nvPr/>
          </p:nvSpPr>
          <p:spPr>
            <a:xfrm>
              <a:off x="6178829" y="5223782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圆角矩形 106">
              <a:extLst>
                <a:ext uri="{FF2B5EF4-FFF2-40B4-BE49-F238E27FC236}">
                  <a16:creationId xmlns:a16="http://schemas.microsoft.com/office/drawing/2014/main" id="{E9DCC54B-6438-F04B-81F7-BFA185CD2882}"/>
                </a:ext>
              </a:extLst>
            </p:cNvPr>
            <p:cNvSpPr/>
            <p:nvPr/>
          </p:nvSpPr>
          <p:spPr>
            <a:xfrm>
              <a:off x="6797654" y="5223782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圆角矩形 107">
              <a:extLst>
                <a:ext uri="{FF2B5EF4-FFF2-40B4-BE49-F238E27FC236}">
                  <a16:creationId xmlns:a16="http://schemas.microsoft.com/office/drawing/2014/main" id="{13EE6B64-EB5B-9942-944D-9927240F9675}"/>
                </a:ext>
              </a:extLst>
            </p:cNvPr>
            <p:cNvSpPr/>
            <p:nvPr/>
          </p:nvSpPr>
          <p:spPr>
            <a:xfrm>
              <a:off x="7414139" y="5207584"/>
              <a:ext cx="350935" cy="3509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295781E4-7808-FF4E-84E9-ABF69C892FD2}"/>
                </a:ext>
              </a:extLst>
            </p:cNvPr>
            <p:cNvCxnSpPr>
              <a:cxnSpLocks/>
              <a:stCxn id="99" idx="4"/>
              <a:endCxn id="100" idx="0"/>
            </p:cNvCxnSpPr>
            <p:nvPr/>
          </p:nvCxnSpPr>
          <p:spPr>
            <a:xfrm flipH="1">
              <a:off x="6248399" y="2415521"/>
              <a:ext cx="403230" cy="30031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直线箭头连接符 109">
              <a:extLst>
                <a:ext uri="{FF2B5EF4-FFF2-40B4-BE49-F238E27FC236}">
                  <a16:creationId xmlns:a16="http://schemas.microsoft.com/office/drawing/2014/main" id="{AC178F9E-FBC7-CD4C-821A-7214E44E9D0F}"/>
                </a:ext>
              </a:extLst>
            </p:cNvPr>
            <p:cNvCxnSpPr>
              <a:cxnSpLocks/>
              <a:stCxn id="99" idx="4"/>
              <a:endCxn id="101" idx="0"/>
            </p:cNvCxnSpPr>
            <p:nvPr/>
          </p:nvCxnSpPr>
          <p:spPr>
            <a:xfrm>
              <a:off x="6651629" y="2415521"/>
              <a:ext cx="452165" cy="300312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5FE9C0C-0C40-A345-A9E7-370293EACD9F}"/>
                </a:ext>
              </a:extLst>
            </p:cNvPr>
            <p:cNvSpPr/>
            <p:nvPr/>
          </p:nvSpPr>
          <p:spPr>
            <a:xfrm>
              <a:off x="6077673" y="3340763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EFE064D-6CCE-3046-99F6-D98DD40FEA7E}"/>
                </a:ext>
              </a:extLst>
            </p:cNvPr>
            <p:cNvSpPr/>
            <p:nvPr/>
          </p:nvSpPr>
          <p:spPr>
            <a:xfrm>
              <a:off x="6933067" y="3312018"/>
              <a:ext cx="341451" cy="341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3BB5262E-7D28-F44A-A7C9-7A740235890A}"/>
                </a:ext>
              </a:extLst>
            </p:cNvPr>
            <p:cNvCxnSpPr>
              <a:cxnSpLocks/>
              <a:stCxn id="100" idx="4"/>
              <a:endCxn id="111" idx="0"/>
            </p:cNvCxnSpPr>
            <p:nvPr/>
          </p:nvCxnSpPr>
          <p:spPr>
            <a:xfrm>
              <a:off x="6248399" y="3057284"/>
              <a:ext cx="0" cy="283479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5AA7D86E-4F06-0F49-BD3C-B2C684F03FF1}"/>
                </a:ext>
              </a:extLst>
            </p:cNvPr>
            <p:cNvCxnSpPr>
              <a:cxnSpLocks/>
              <a:stCxn id="101" idx="4"/>
              <a:endCxn id="112" idx="0"/>
            </p:cNvCxnSpPr>
            <p:nvPr/>
          </p:nvCxnSpPr>
          <p:spPr>
            <a:xfrm flipH="1">
              <a:off x="7103793" y="3057284"/>
              <a:ext cx="1" cy="254734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D68313B-1D69-9341-AF14-3A632847177E}"/>
                </a:ext>
              </a:extLst>
            </p:cNvPr>
            <p:cNvSpPr txBox="1"/>
            <p:nvPr/>
          </p:nvSpPr>
          <p:spPr>
            <a:xfrm>
              <a:off x="6245260" y="3684798"/>
              <a:ext cx="325630" cy="39075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D81DADC-936F-B346-970C-8AA543D6FC8A}"/>
                </a:ext>
              </a:extLst>
            </p:cNvPr>
            <p:cNvSpPr txBox="1"/>
            <p:nvPr/>
          </p:nvSpPr>
          <p:spPr>
            <a:xfrm>
              <a:off x="7086462" y="3684798"/>
              <a:ext cx="325630" cy="39075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……</a:t>
              </a:r>
              <a:endParaRPr kumimoji="1" lang="zh-CN" altLang="en-US" b="1" dirty="0"/>
            </a:p>
          </p:txBody>
        </p:sp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1D47BCD6-267C-064D-B9F6-E5DBBF72F3CD}"/>
                </a:ext>
              </a:extLst>
            </p:cNvPr>
            <p:cNvCxnSpPr>
              <a:cxnSpLocks/>
              <a:stCxn id="102" idx="4"/>
              <a:endCxn id="105" idx="0"/>
            </p:cNvCxnSpPr>
            <p:nvPr/>
          </p:nvCxnSpPr>
          <p:spPr>
            <a:xfrm flipH="1">
              <a:off x="5645950" y="4609531"/>
              <a:ext cx="279325" cy="598054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6E2A1ED4-8A44-EF43-91CB-C983513F38EA}"/>
                </a:ext>
              </a:extLst>
            </p:cNvPr>
            <p:cNvCxnSpPr>
              <a:cxnSpLocks/>
              <a:stCxn id="103" idx="4"/>
              <a:endCxn id="106" idx="0"/>
            </p:cNvCxnSpPr>
            <p:nvPr/>
          </p:nvCxnSpPr>
          <p:spPr>
            <a:xfrm flipH="1">
              <a:off x="6354297" y="4598852"/>
              <a:ext cx="253695" cy="62493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236C3F81-EBF6-9240-8455-25CF85A3207A}"/>
                </a:ext>
              </a:extLst>
            </p:cNvPr>
            <p:cNvCxnSpPr>
              <a:cxnSpLocks/>
              <a:stCxn id="104" idx="4"/>
              <a:endCxn id="107" idx="0"/>
            </p:cNvCxnSpPr>
            <p:nvPr/>
          </p:nvCxnSpPr>
          <p:spPr>
            <a:xfrm flipH="1">
              <a:off x="6973122" y="4598851"/>
              <a:ext cx="306644" cy="624931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08F54744-F7DB-F240-B112-5024B0F6826B}"/>
                </a:ext>
              </a:extLst>
            </p:cNvPr>
            <p:cNvCxnSpPr>
              <a:cxnSpLocks/>
              <a:stCxn id="104" idx="4"/>
              <a:endCxn id="108" idx="0"/>
            </p:cNvCxnSpPr>
            <p:nvPr/>
          </p:nvCxnSpPr>
          <p:spPr>
            <a:xfrm>
              <a:off x="7279766" y="4598851"/>
              <a:ext cx="309841" cy="608733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DB1EEC83-352C-A745-A0D6-8C0E748FE01C}"/>
              </a:ext>
            </a:extLst>
          </p:cNvPr>
          <p:cNvSpPr txBox="1"/>
          <p:nvPr/>
        </p:nvSpPr>
        <p:spPr>
          <a:xfrm>
            <a:off x="8221935" y="3025735"/>
            <a:ext cx="82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……</a:t>
            </a:r>
            <a:endParaRPr kumimoji="1" lang="zh-CN" altLang="en-US" sz="2400" b="1" dirty="0"/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623C0587-2158-2C46-B1A8-26035E1CDF40}"/>
              </a:ext>
            </a:extLst>
          </p:cNvPr>
          <p:cNvSpPr/>
          <p:nvPr/>
        </p:nvSpPr>
        <p:spPr>
          <a:xfrm>
            <a:off x="5500170" y="1317562"/>
            <a:ext cx="2700618" cy="4545356"/>
          </a:xfrm>
          <a:prstGeom prst="round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4AD57CA3-17D4-4847-95AF-904201347CE3}"/>
              </a:ext>
            </a:extLst>
          </p:cNvPr>
          <p:cNvSpPr/>
          <p:nvPr/>
        </p:nvSpPr>
        <p:spPr>
          <a:xfrm>
            <a:off x="8943460" y="1317562"/>
            <a:ext cx="2700618" cy="4545356"/>
          </a:xfrm>
          <a:prstGeom prst="round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8952030-D6A8-074D-B33C-5D563E3B24F6}"/>
                  </a:ext>
                </a:extLst>
              </p:cNvPr>
              <p:cNvSpPr txBox="1"/>
              <p:nvPr/>
            </p:nvSpPr>
            <p:spPr>
              <a:xfrm>
                <a:off x="6319719" y="6025820"/>
                <a:ext cx="12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</a:rPr>
                            <m:t>𝐺𝑟𝑜𝑢𝑝</m:t>
                          </m:r>
                        </m:e>
                        <m:sub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8952030-D6A8-074D-B33C-5D563E3B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19" y="6025820"/>
                <a:ext cx="1224036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9A1E949-F766-8945-AE62-EE9C5FEB43F3}"/>
                  </a:ext>
                </a:extLst>
              </p:cNvPr>
              <p:cNvSpPr txBox="1"/>
              <p:nvPr/>
            </p:nvSpPr>
            <p:spPr>
              <a:xfrm>
                <a:off x="9922218" y="6035084"/>
                <a:ext cx="12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</a:rPr>
                            <m:t>𝐺𝑟𝑜𝑢𝑝</m:t>
                          </m:r>
                        </m:e>
                        <m:sub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9A1E949-F766-8945-AE62-EE9C5FEB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218" y="6035084"/>
                <a:ext cx="1224036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文本框 129">
            <a:extLst>
              <a:ext uri="{FF2B5EF4-FFF2-40B4-BE49-F238E27FC236}">
                <a16:creationId xmlns:a16="http://schemas.microsoft.com/office/drawing/2014/main" id="{D86D1034-092D-8C4D-89E4-129FFD04A415}"/>
              </a:ext>
            </a:extLst>
          </p:cNvPr>
          <p:cNvSpPr txBox="1"/>
          <p:nvPr/>
        </p:nvSpPr>
        <p:spPr>
          <a:xfrm>
            <a:off x="3271044" y="6050473"/>
            <a:ext cx="321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根据数据集属性特征分组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52A5BD5D-3F7B-AF4D-A590-D772CBA374AF}"/>
                  </a:ext>
                </a:extLst>
              </p:cNvPr>
              <p:cNvSpPr txBox="1"/>
              <p:nvPr/>
            </p:nvSpPr>
            <p:spPr>
              <a:xfrm>
                <a:off x="5756543" y="1365649"/>
                <a:ext cx="22067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𝑂𝑟𝑔𝑎𝑛𝑖𝑧𝑎𝑡𝑖𝑜𝑛</m:t>
                          </m:r>
                        </m:e>
                        <m:sub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52A5BD5D-3F7B-AF4D-A590-D772CBA3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43" y="1365649"/>
                <a:ext cx="2206719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0A1D74A-0CC6-3F48-97AD-EDDB1E4C08E3}"/>
                  </a:ext>
                </a:extLst>
              </p:cNvPr>
              <p:cNvSpPr txBox="1"/>
              <p:nvPr/>
            </p:nvSpPr>
            <p:spPr>
              <a:xfrm>
                <a:off x="9227171" y="1365649"/>
                <a:ext cx="22067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𝑂𝑟𝑔𝑎𝑛𝑖𝑧𝑎𝑡𝑖𝑜𝑛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0A1D74A-0CC6-3F48-97AD-EDDB1E4C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171" y="1365649"/>
                <a:ext cx="2206719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0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3" grpId="0"/>
      <p:bldP spid="124" grpId="0" animBg="1"/>
      <p:bldP spid="125" grpId="0" animBg="1"/>
      <p:bldP spid="127" grpId="0"/>
      <p:bldP spid="128" grpId="0"/>
      <p:bldP spid="130" grpId="0"/>
      <p:bldP spid="131" grpId="0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399" y="1317562"/>
            <a:ext cx="2875110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本地搜索算法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cs typeface="+mn-ea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动态组织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实验方法</a:t>
            </a:r>
            <a:endParaRPr lang="en-US" altLang="zh-CN" sz="1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CE605B7-0039-594D-93BB-508C7449DF41}"/>
              </a:ext>
            </a:extLst>
          </p:cNvPr>
          <p:cNvSpPr/>
          <p:nvPr/>
        </p:nvSpPr>
        <p:spPr>
          <a:xfrm>
            <a:off x="5844988" y="1107725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3E5112B-C222-214E-97D5-13443F324D11}"/>
              </a:ext>
            </a:extLst>
          </p:cNvPr>
          <p:cNvSpPr/>
          <p:nvPr/>
        </p:nvSpPr>
        <p:spPr>
          <a:xfrm>
            <a:off x="2969878" y="2152015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C2776A-99D4-9A40-B5EB-6E927FBBCF7C}"/>
              </a:ext>
            </a:extLst>
          </p:cNvPr>
          <p:cNvSpPr/>
          <p:nvPr/>
        </p:nvSpPr>
        <p:spPr>
          <a:xfrm>
            <a:off x="4334648" y="2152015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5C10A9-076B-9546-B370-71957B714B6E}"/>
              </a:ext>
            </a:extLst>
          </p:cNvPr>
          <p:cNvSpPr/>
          <p:nvPr/>
        </p:nvSpPr>
        <p:spPr>
          <a:xfrm>
            <a:off x="5853953" y="2102222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A2699A2-BE55-A240-92EA-533D1C7E9EE6}"/>
              </a:ext>
            </a:extLst>
          </p:cNvPr>
          <p:cNvSpPr/>
          <p:nvPr/>
        </p:nvSpPr>
        <p:spPr>
          <a:xfrm>
            <a:off x="7252661" y="2084974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2E7CE7B-5795-1B46-9024-8148A3B5D3F6}"/>
              </a:ext>
            </a:extLst>
          </p:cNvPr>
          <p:cNvSpPr/>
          <p:nvPr/>
        </p:nvSpPr>
        <p:spPr>
          <a:xfrm>
            <a:off x="8602277" y="2084974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4B7E3C0-F15D-D148-9D02-F2064029503D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3211925" y="1591819"/>
            <a:ext cx="2875110" cy="56019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6697D2B-2618-8443-A23B-2713E4379696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4576695" y="1591819"/>
            <a:ext cx="1510340" cy="56019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FA150CA-F2AE-3146-A3B1-43C3883A759B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087035" y="1591819"/>
            <a:ext cx="8965" cy="51040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2DE7375-8B9B-CB4F-9C92-B67AE35AFD46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6087035" y="1591819"/>
            <a:ext cx="1407673" cy="4931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C2175E4-5959-2842-98C3-538562FC7B60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6087035" y="1591819"/>
            <a:ext cx="2757289" cy="4931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7B27E099-08AF-E644-8474-BF948828B697}"/>
              </a:ext>
            </a:extLst>
          </p:cNvPr>
          <p:cNvSpPr/>
          <p:nvPr/>
        </p:nvSpPr>
        <p:spPr>
          <a:xfrm>
            <a:off x="4707964" y="3192672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C530C90-0886-C645-ACF2-A3257E8FA0AF}"/>
              </a:ext>
            </a:extLst>
          </p:cNvPr>
          <p:cNvSpPr/>
          <p:nvPr/>
        </p:nvSpPr>
        <p:spPr>
          <a:xfrm>
            <a:off x="5865167" y="3192672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9C9CBD-B033-6643-B0FB-4BD9DC0EB10B}"/>
              </a:ext>
            </a:extLst>
          </p:cNvPr>
          <p:cNvCxnSpPr>
            <a:cxnSpLocks/>
            <a:stCxn id="12" idx="4"/>
            <a:endCxn id="29" idx="0"/>
          </p:cNvCxnSpPr>
          <p:nvPr/>
        </p:nvCxnSpPr>
        <p:spPr>
          <a:xfrm flipH="1">
            <a:off x="4950011" y="2586316"/>
            <a:ext cx="1145989" cy="6063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D2456AE-8AF3-FC4B-A10A-9D854F18D538}"/>
              </a:ext>
            </a:extLst>
          </p:cNvPr>
          <p:cNvCxnSpPr>
            <a:cxnSpLocks/>
            <a:stCxn id="12" idx="4"/>
            <a:endCxn id="30" idx="0"/>
          </p:cNvCxnSpPr>
          <p:nvPr/>
        </p:nvCxnSpPr>
        <p:spPr>
          <a:xfrm>
            <a:off x="6096000" y="2586316"/>
            <a:ext cx="11214" cy="6063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353A6A6-8715-2E4A-ABF8-5DDBEE8B8D47}"/>
              </a:ext>
            </a:extLst>
          </p:cNvPr>
          <p:cNvSpPr txBox="1"/>
          <p:nvPr/>
        </p:nvSpPr>
        <p:spPr>
          <a:xfrm>
            <a:off x="5383323" y="3886200"/>
            <a:ext cx="461665" cy="606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b="1" dirty="0"/>
              <a:t>……</a:t>
            </a:r>
            <a:endParaRPr kumimoji="1" lang="zh-CN" altLang="en-US" b="1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2D0EF8-3BA0-274A-8714-3C8049F68D39}"/>
              </a:ext>
            </a:extLst>
          </p:cNvPr>
          <p:cNvSpPr/>
          <p:nvPr/>
        </p:nvSpPr>
        <p:spPr>
          <a:xfrm>
            <a:off x="7011156" y="3192672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965D1BC-8F23-C44A-B12F-783F9951E106}"/>
              </a:ext>
            </a:extLst>
          </p:cNvPr>
          <p:cNvCxnSpPr>
            <a:cxnSpLocks/>
            <a:stCxn id="12" idx="4"/>
            <a:endCxn id="41" idx="0"/>
          </p:cNvCxnSpPr>
          <p:nvPr/>
        </p:nvCxnSpPr>
        <p:spPr>
          <a:xfrm>
            <a:off x="6096000" y="2586316"/>
            <a:ext cx="1157203" cy="60635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869FA5D6-CC1A-1B4B-9E8A-CEFF6EA64EDE}"/>
              </a:ext>
            </a:extLst>
          </p:cNvPr>
          <p:cNvSpPr/>
          <p:nvPr/>
        </p:nvSpPr>
        <p:spPr>
          <a:xfrm>
            <a:off x="4707964" y="4475376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44559CD-4B06-A342-B8E7-CE6C99560138}"/>
              </a:ext>
            </a:extLst>
          </p:cNvPr>
          <p:cNvSpPr/>
          <p:nvPr/>
        </p:nvSpPr>
        <p:spPr>
          <a:xfrm>
            <a:off x="5938363" y="4463541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716FD178-8C34-9B45-886D-8F0349843D5B}"/>
              </a:ext>
            </a:extLst>
          </p:cNvPr>
          <p:cNvSpPr/>
          <p:nvPr/>
        </p:nvSpPr>
        <p:spPr>
          <a:xfrm>
            <a:off x="4088415" y="5469025"/>
            <a:ext cx="497542" cy="49754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F0FF7E77-7493-204B-9222-A8F6837CCE5C}"/>
              </a:ext>
            </a:extLst>
          </p:cNvPr>
          <p:cNvSpPr/>
          <p:nvPr/>
        </p:nvSpPr>
        <p:spPr>
          <a:xfrm>
            <a:off x="5066704" y="5469025"/>
            <a:ext cx="497542" cy="49754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9BFDCC4-2241-264D-90FD-5BDF1509DCF3}"/>
              </a:ext>
            </a:extLst>
          </p:cNvPr>
          <p:cNvSpPr/>
          <p:nvPr/>
        </p:nvSpPr>
        <p:spPr>
          <a:xfrm>
            <a:off x="6107214" y="5469025"/>
            <a:ext cx="497542" cy="49754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F758AC1-625C-494F-ADCB-9DAAED5C8639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 flipH="1">
            <a:off x="4337186" y="4959470"/>
            <a:ext cx="612825" cy="5095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79B10BCF-4834-D546-99FB-41F6FF09867A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 flipH="1">
            <a:off x="5315475" y="4947635"/>
            <a:ext cx="864935" cy="52139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E521C15-A80A-AD40-948C-3B9FC3373AF5}"/>
              </a:ext>
            </a:extLst>
          </p:cNvPr>
          <p:cNvCxnSpPr>
            <a:cxnSpLocks/>
            <a:stCxn id="45" idx="4"/>
            <a:endCxn id="51" idx="0"/>
          </p:cNvCxnSpPr>
          <p:nvPr/>
        </p:nvCxnSpPr>
        <p:spPr>
          <a:xfrm>
            <a:off x="4950011" y="4959470"/>
            <a:ext cx="1405974" cy="509555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173C89D9-5BAA-954D-AB4D-EDE79B9515A5}"/>
              </a:ext>
            </a:extLst>
          </p:cNvPr>
          <p:cNvSpPr/>
          <p:nvPr/>
        </p:nvSpPr>
        <p:spPr>
          <a:xfrm>
            <a:off x="536271" y="1801138"/>
            <a:ext cx="20697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组织 </a:t>
            </a:r>
            <a:r>
              <a:rPr lang="en-US" altLang="zh-CN" b="1" dirty="0"/>
              <a:t>O</a:t>
            </a:r>
          </a:p>
          <a:p>
            <a:r>
              <a:rPr lang="zh-CN" altLang="en-US" dirty="0"/>
              <a:t>查询主题 </a:t>
            </a:r>
            <a:r>
              <a:rPr lang="en-US" altLang="zh-CN" b="1" dirty="0"/>
              <a:t>X</a:t>
            </a:r>
          </a:p>
          <a:p>
            <a:r>
              <a:rPr lang="zh-CN" altLang="en-US" dirty="0"/>
              <a:t>当前节点 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下个节点 </a:t>
            </a:r>
            <a:r>
              <a:rPr lang="en-US" altLang="zh-CN" dirty="0"/>
              <a:t>c</a:t>
            </a:r>
          </a:p>
          <a:p>
            <a:r>
              <a:rPr lang="en-US" altLang="zh-CN" dirty="0"/>
              <a:t>s</a:t>
            </a:r>
            <a:r>
              <a:rPr lang="zh-CN" altLang="en-US" dirty="0"/>
              <a:t>的子节点 </a:t>
            </a:r>
            <a:r>
              <a:rPr lang="en-US" altLang="zh-CN" dirty="0" err="1"/>
              <a:t>ch</a:t>
            </a:r>
            <a:r>
              <a:rPr lang="en-US" altLang="zh-CN" dirty="0"/>
              <a:t>(s)</a:t>
            </a:r>
          </a:p>
          <a:p>
            <a:r>
              <a:rPr lang="zh-CN" altLang="en-US" dirty="0"/>
              <a:t>余弦</a:t>
            </a:r>
            <a:r>
              <a:rPr lang="zh-CN" altLang="el-GR" dirty="0"/>
              <a:t>相似性</a:t>
            </a:r>
            <a:r>
              <a:rPr lang="zh-CN" altLang="en-US" dirty="0"/>
              <a:t> </a:t>
            </a:r>
            <a:r>
              <a:rPr lang="el-GR" altLang="zh-CN" dirty="0"/>
              <a:t>κ(</a:t>
            </a:r>
            <a:r>
              <a:rPr lang="en-US" altLang="zh-CN" dirty="0"/>
              <a:t>c, X)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0E27312-B8E0-AA41-89BE-F381DCCDBACE}"/>
              </a:ext>
            </a:extLst>
          </p:cNvPr>
          <p:cNvSpPr/>
          <p:nvPr/>
        </p:nvSpPr>
        <p:spPr>
          <a:xfrm>
            <a:off x="7102290" y="4463541"/>
            <a:ext cx="484094" cy="4840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3DC43606-E378-C147-AEB0-71B5C8F265B6}"/>
              </a:ext>
            </a:extLst>
          </p:cNvPr>
          <p:cNvSpPr/>
          <p:nvPr/>
        </p:nvSpPr>
        <p:spPr>
          <a:xfrm>
            <a:off x="7239213" y="5485639"/>
            <a:ext cx="497542" cy="49754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9E29EA5-D984-A545-9481-CF272652AEC4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7344337" y="4947635"/>
            <a:ext cx="143647" cy="538004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图片 65">
            <a:extLst>
              <a:ext uri="{FF2B5EF4-FFF2-40B4-BE49-F238E27FC236}">
                <a16:creationId xmlns:a16="http://schemas.microsoft.com/office/drawing/2014/main" id="{02000D9B-4DBD-654E-9412-1E72DEEE4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2" y="4996420"/>
            <a:ext cx="30607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BC2D4BC-887D-C24F-ABD3-61E620AC68C6}"/>
                  </a:ext>
                </a:extLst>
              </p:cNvPr>
              <p:cNvSpPr/>
              <p:nvPr/>
            </p:nvSpPr>
            <p:spPr>
              <a:xfrm>
                <a:off x="378461" y="4493448"/>
                <a:ext cx="3084947" cy="371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zh-CN" altLang="en-US" dirty="0"/>
                  <a:t>中发现表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BC2D4BC-887D-C24F-ABD3-61E620AC6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1" y="4493448"/>
                <a:ext cx="3084947" cy="371192"/>
              </a:xfrm>
              <a:prstGeom prst="rect">
                <a:avLst/>
              </a:prstGeom>
              <a:blipFill>
                <a:blip r:embed="rId3"/>
                <a:stretch>
                  <a:fillRect l="-1639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1AE77BF3-7874-A342-9246-3408D666B9E8}"/>
              </a:ext>
            </a:extLst>
          </p:cNvPr>
          <p:cNvSpPr txBox="1"/>
          <p:nvPr/>
        </p:nvSpPr>
        <p:spPr>
          <a:xfrm>
            <a:off x="6443360" y="3869019"/>
            <a:ext cx="461665" cy="606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b="1" dirty="0"/>
              <a:t>……</a:t>
            </a:r>
            <a:endParaRPr kumimoji="1" lang="zh-CN" altLang="en-US" b="1" dirty="0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4E8E12D8-E9F7-B849-8EAB-4920488FBE12}"/>
              </a:ext>
            </a:extLst>
          </p:cNvPr>
          <p:cNvSpPr/>
          <p:nvPr/>
        </p:nvSpPr>
        <p:spPr>
          <a:xfrm>
            <a:off x="3762729" y="1052962"/>
            <a:ext cx="4438059" cy="5182740"/>
          </a:xfrm>
          <a:prstGeom prst="round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83DE6E7-1E5D-0344-B7D0-AF7BF04697D2}"/>
              </a:ext>
            </a:extLst>
          </p:cNvPr>
          <p:cNvSpPr txBox="1"/>
          <p:nvPr/>
        </p:nvSpPr>
        <p:spPr>
          <a:xfrm>
            <a:off x="9616893" y="1757495"/>
            <a:ext cx="2312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节点 </a:t>
            </a:r>
            <a:r>
              <a:rPr kumimoji="1" lang="en-US" altLang="zh-CN" sz="1600" dirty="0"/>
              <a:t>s</a:t>
            </a:r>
            <a:r>
              <a:rPr kumimoji="1" lang="zh-CN" altLang="en-US" sz="1600" dirty="0"/>
              <a:t> 转移到 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 的概率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335F572-E1A9-554A-99DD-9E8D5713E849}"/>
                  </a:ext>
                </a:extLst>
              </p:cNvPr>
              <p:cNvSpPr txBox="1"/>
              <p:nvPr/>
            </p:nvSpPr>
            <p:spPr>
              <a:xfrm>
                <a:off x="8751592" y="3288471"/>
                <a:ext cx="33083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/>
                  <a:t>节点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/>
                  <a:t>转移到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/>
                  <a:t>一条路径的概率</a:t>
                </a: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335F572-E1A9-554A-99DD-9E8D5713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92" y="3288471"/>
                <a:ext cx="3308363" cy="338554"/>
              </a:xfrm>
              <a:prstGeom prst="rect">
                <a:avLst/>
              </a:prstGeom>
              <a:blipFill>
                <a:blip r:embed="rId4"/>
                <a:stretch>
                  <a:fillRect l="-1149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图片 53">
            <a:extLst>
              <a:ext uri="{FF2B5EF4-FFF2-40B4-BE49-F238E27FC236}">
                <a16:creationId xmlns:a16="http://schemas.microsoft.com/office/drawing/2014/main" id="{F795A1A3-977F-424B-BBBD-BDB9F67DD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60" y="3778524"/>
            <a:ext cx="3108246" cy="74385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F521F47-3E0B-1840-B80F-8B5453A8F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06" y="5225469"/>
            <a:ext cx="30607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A331CCC-05EB-0742-B544-A32703DDB374}"/>
                  </a:ext>
                </a:extLst>
              </p:cNvPr>
              <p:cNvSpPr txBox="1"/>
              <p:nvPr/>
            </p:nvSpPr>
            <p:spPr>
              <a:xfrm>
                <a:off x="8746100" y="4736516"/>
                <a:ext cx="33083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/>
                  <a:t>节点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/>
                  <a:t>转移到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/>
                  <a:t>所有路径的概率</a:t>
                </a:r>
              </a:p>
            </p:txBody>
          </p:sp>
        </mc:Choice>
        <mc:Fallback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A331CCC-05EB-0742-B544-A32703DD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00" y="4736516"/>
                <a:ext cx="3308363" cy="338554"/>
              </a:xfrm>
              <a:prstGeom prst="rect">
                <a:avLst/>
              </a:prstGeom>
              <a:blipFill>
                <a:blip r:embed="rId7"/>
                <a:stretch>
                  <a:fillRect l="-1149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42CA1517-48E7-7D4B-8520-31637FECD6E9}"/>
              </a:ext>
            </a:extLst>
          </p:cNvPr>
          <p:cNvSpPr txBox="1"/>
          <p:nvPr/>
        </p:nvSpPr>
        <p:spPr>
          <a:xfrm>
            <a:off x="8365483" y="1074038"/>
            <a:ext cx="356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计算主题</a:t>
            </a:r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r>
              <a:rPr kumimoji="1" lang="zh-CN" altLang="en-US" dirty="0">
                <a:solidFill>
                  <a:srgbClr val="FF0000"/>
                </a:solidFill>
              </a:rPr>
              <a:t>与节点属性值的相似性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6EC5652D-FBB2-A749-8717-049F00700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6" y="2336681"/>
            <a:ext cx="3060700" cy="812800"/>
          </a:xfrm>
          <a:prstGeom prst="rect">
            <a:avLst/>
          </a:prstGeom>
        </p:spPr>
      </p:pic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FFA3C331-E20E-D24E-B187-64A3A1872D02}"/>
              </a:ext>
            </a:extLst>
          </p:cNvPr>
          <p:cNvCxnSpPr>
            <a:cxnSpLocks/>
            <a:stCxn id="60" idx="4"/>
            <a:endCxn id="47" idx="0"/>
          </p:cNvCxnSpPr>
          <p:nvPr/>
        </p:nvCxnSpPr>
        <p:spPr>
          <a:xfrm flipH="1">
            <a:off x="4337186" y="4947635"/>
            <a:ext cx="3007151" cy="52139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29" grpId="0" animBg="1"/>
      <p:bldP spid="30" grpId="0" animBg="1"/>
      <p:bldP spid="37" grpId="0"/>
      <p:bldP spid="41" grpId="0" animBg="1"/>
      <p:bldP spid="41" grpId="1" animBg="1"/>
      <p:bldP spid="45" grpId="0" animBg="1"/>
      <p:bldP spid="46" grpId="0" animBg="1"/>
      <p:bldP spid="47" grpId="0" animBg="1"/>
      <p:bldP spid="49" grpId="0" animBg="1"/>
      <p:bldP spid="51" grpId="0" animBg="1"/>
      <p:bldP spid="59" grpId="0"/>
      <p:bldP spid="60" grpId="0" animBg="1"/>
      <p:bldP spid="61" grpId="0" animBg="1"/>
      <p:bldP spid="67" grpId="0"/>
      <p:bldP spid="68" grpId="0"/>
      <p:bldP spid="69" grpId="0" animBg="1"/>
      <p:bldP spid="43" grpId="0"/>
      <p:bldP spid="44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2611BD-6145-6146-A493-13CA6D8330B7}"/>
              </a:ext>
            </a:extLst>
          </p:cNvPr>
          <p:cNvSpPr/>
          <p:nvPr/>
        </p:nvSpPr>
        <p:spPr>
          <a:xfrm>
            <a:off x="2124484" y="1131159"/>
            <a:ext cx="2697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1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altLang="zh-CN" sz="3200" b="1" spc="1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241487-831F-E24B-A10A-C1312AF43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599" y="2170615"/>
            <a:ext cx="457201" cy="72559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F2BFFBEA-2E1E-8240-8F89-FC47F33513DA}"/>
              </a:ext>
            </a:extLst>
          </p:cNvPr>
          <p:cNvSpPr txBox="1">
            <a:spLocks/>
          </p:cNvSpPr>
          <p:nvPr/>
        </p:nvSpPr>
        <p:spPr>
          <a:xfrm>
            <a:off x="1117597" y="3144283"/>
            <a:ext cx="457201" cy="725598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spc="1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5AFEB3B2-10D7-B54C-9DEA-CB9168C166E2}"/>
              </a:ext>
            </a:extLst>
          </p:cNvPr>
          <p:cNvSpPr txBox="1">
            <a:spLocks/>
          </p:cNvSpPr>
          <p:nvPr/>
        </p:nvSpPr>
        <p:spPr>
          <a:xfrm>
            <a:off x="1118940" y="4040435"/>
            <a:ext cx="457201" cy="725598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spc="1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</a:rPr>
              <a:t>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19EF2A73-E408-9441-A8F6-D967B3F29196}"/>
              </a:ext>
            </a:extLst>
          </p:cNvPr>
          <p:cNvSpPr txBox="1">
            <a:spLocks/>
          </p:cNvSpPr>
          <p:nvPr/>
        </p:nvSpPr>
        <p:spPr>
          <a:xfrm>
            <a:off x="1117597" y="5010665"/>
            <a:ext cx="457201" cy="725598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 spc="1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</a:rPr>
              <a:t>4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BF4F5D-E5E4-D144-80A4-7A896F0FECBB}"/>
              </a:ext>
            </a:extLst>
          </p:cNvPr>
          <p:cNvSpPr txBox="1"/>
          <p:nvPr/>
        </p:nvSpPr>
        <p:spPr>
          <a:xfrm>
            <a:off x="2124484" y="2241026"/>
            <a:ext cx="187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accent1"/>
                </a:solidFill>
              </a:rPr>
              <a:t>研究背景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04C668-3C10-7B40-AA0E-67ED7A6C63EB}"/>
              </a:ext>
            </a:extLst>
          </p:cNvPr>
          <p:cNvSpPr txBox="1"/>
          <p:nvPr/>
        </p:nvSpPr>
        <p:spPr>
          <a:xfrm>
            <a:off x="2124483" y="3210690"/>
            <a:ext cx="187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accent1"/>
                </a:solidFill>
              </a:rPr>
              <a:t>研究现状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81F78F-6164-464E-AFCC-CE9500FF9F20}"/>
              </a:ext>
            </a:extLst>
          </p:cNvPr>
          <p:cNvSpPr txBox="1"/>
          <p:nvPr/>
        </p:nvSpPr>
        <p:spPr>
          <a:xfrm>
            <a:off x="2124483" y="4110846"/>
            <a:ext cx="231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accent1"/>
                </a:solidFill>
              </a:rPr>
              <a:t>实验方法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154B44-34D9-0142-8EF8-F1B664581A5B}"/>
              </a:ext>
            </a:extLst>
          </p:cNvPr>
          <p:cNvSpPr txBox="1"/>
          <p:nvPr/>
        </p:nvSpPr>
        <p:spPr>
          <a:xfrm>
            <a:off x="2124484" y="5080510"/>
            <a:ext cx="187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accent1"/>
                </a:solidFill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22340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D2A6-A02A-5840-95C0-03397E16F3D4}"/>
              </a:ext>
            </a:extLst>
          </p:cNvPr>
          <p:cNvSpPr txBox="1"/>
          <p:nvPr/>
        </p:nvSpPr>
        <p:spPr>
          <a:xfrm>
            <a:off x="1976719" y="3146612"/>
            <a:ext cx="322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solidFill>
                  <a:schemeClr val="accent1"/>
                </a:solidFill>
              </a:rPr>
              <a:t>实验结果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57ECAA9B-18D2-2C4F-90F4-9B23713E1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446" y="3090769"/>
            <a:ext cx="576730" cy="975997"/>
          </a:xfrm>
        </p:spPr>
        <p:txBody>
          <a:bodyPr/>
          <a:lstStyle/>
          <a:p>
            <a:r>
              <a:rPr lang="en-US" altLang="zh-CN" sz="6600" dirty="0">
                <a:solidFill>
                  <a:schemeClr val="accent2"/>
                </a:solidFill>
              </a:rPr>
              <a:t>4</a:t>
            </a:r>
            <a:endParaRPr lang="zh-CN" altLang="en-U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182914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结果对比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实验结果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C565F-4F2A-6743-AE7E-F95E0A81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64" y="1515717"/>
            <a:ext cx="8236350" cy="40279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8EF830-7774-1341-8FAE-1CB4937D49F9}"/>
              </a:ext>
            </a:extLst>
          </p:cNvPr>
          <p:cNvSpPr/>
          <p:nvPr/>
        </p:nvSpPr>
        <p:spPr>
          <a:xfrm>
            <a:off x="3379651" y="5741867"/>
            <a:ext cx="5432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Success Probability of Organizations on (a) </a:t>
            </a:r>
            <a:r>
              <a:rPr lang="en-US" altLang="zh-CN" dirty="0" err="1">
                <a:latin typeface="+mn-ea"/>
              </a:rPr>
              <a:t>TagCloud</a:t>
            </a:r>
            <a:r>
              <a:rPr lang="en-US" altLang="zh-CN" dirty="0">
                <a:latin typeface="+mn-ea"/>
              </a:rPr>
              <a:t> Benchmark and (b) Socrata Lake </a:t>
            </a:r>
          </a:p>
        </p:txBody>
      </p:sp>
    </p:spTree>
    <p:extLst>
      <p:ext uri="{BB962C8B-B14F-4D97-AF65-F5344CB8AC3E}">
        <p14:creationId xmlns:p14="http://schemas.microsoft.com/office/powerpoint/2010/main" val="8987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3" y="2328993"/>
            <a:ext cx="3609596" cy="1312679"/>
          </a:xfrm>
        </p:spPr>
        <p:txBody>
          <a:bodyPr/>
          <a:lstStyle/>
          <a:p>
            <a:r>
              <a:rPr lang="zh-CN" altLang="en-US" sz="8000" dirty="0"/>
              <a:t>谢谢！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503" y="3641672"/>
            <a:ext cx="5798382" cy="286232"/>
          </a:xfrm>
        </p:spPr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</p:spTree>
    <p:extLst>
      <p:ext uri="{BB962C8B-B14F-4D97-AF65-F5344CB8AC3E}">
        <p14:creationId xmlns:p14="http://schemas.microsoft.com/office/powerpoint/2010/main" val="1601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D2A6-A02A-5840-95C0-03397E16F3D4}"/>
              </a:ext>
            </a:extLst>
          </p:cNvPr>
          <p:cNvSpPr txBox="1"/>
          <p:nvPr/>
        </p:nvSpPr>
        <p:spPr>
          <a:xfrm>
            <a:off x="1976719" y="3146612"/>
            <a:ext cx="322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solidFill>
                  <a:schemeClr val="accent1"/>
                </a:solidFill>
              </a:rPr>
              <a:t>研究背景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57ECAA9B-18D2-2C4F-90F4-9B23713E1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446" y="3090769"/>
            <a:ext cx="576730" cy="975997"/>
          </a:xfrm>
        </p:spPr>
        <p:txBody>
          <a:bodyPr/>
          <a:lstStyle/>
          <a:p>
            <a:r>
              <a:rPr lang="en-US" altLang="zh-CN" sz="6600" dirty="0">
                <a:solidFill>
                  <a:schemeClr val="accent2"/>
                </a:solidFill>
              </a:rPr>
              <a:t>1</a:t>
            </a:r>
            <a:endParaRPr lang="zh-CN" altLang="en-U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760071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多类型数据源</a:t>
            </a:r>
          </a:p>
        </p:txBody>
      </p:sp>
      <p:sp>
        <p:nvSpPr>
          <p:cNvPr id="18" name="文本占位符 58">
            <a:extLst>
              <a:ext uri="{FF2B5EF4-FFF2-40B4-BE49-F238E27FC236}">
                <a16:creationId xmlns:a16="http://schemas.microsoft.com/office/drawing/2014/main" id="{72FB9625-58B9-CD44-9137-4FA9E9832396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研究背景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6B74A7-7F34-1A4E-8F80-D686FF9FA005}"/>
              </a:ext>
            </a:extLst>
          </p:cNvPr>
          <p:cNvSpPr txBox="1"/>
          <p:nvPr/>
        </p:nvSpPr>
        <p:spPr>
          <a:xfrm>
            <a:off x="1350084" y="5314683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结构化数据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F89599-A366-B94D-8174-F40282C16AF1}"/>
              </a:ext>
            </a:extLst>
          </p:cNvPr>
          <p:cNvSpPr txBox="1"/>
          <p:nvPr/>
        </p:nvSpPr>
        <p:spPr>
          <a:xfrm>
            <a:off x="5302838" y="5314683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半结构化数据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0B28C2-E233-354F-84A3-2B2965056242}"/>
              </a:ext>
            </a:extLst>
          </p:cNvPr>
          <p:cNvGrpSpPr/>
          <p:nvPr/>
        </p:nvGrpSpPr>
        <p:grpSpPr>
          <a:xfrm>
            <a:off x="1216933" y="1848925"/>
            <a:ext cx="1712613" cy="3253573"/>
            <a:chOff x="1216933" y="1848925"/>
            <a:chExt cx="1712613" cy="3253573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6C55DEB-1B0C-0C4B-8CAF-1A6BF76B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6933" y="1848925"/>
              <a:ext cx="1712613" cy="1712613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7B320C29-EE1B-294D-B4A9-D6015127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9878" y="3412830"/>
              <a:ext cx="1689668" cy="1689668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EB58221-1D70-0F48-8AC1-A45510DFABAB}"/>
              </a:ext>
            </a:extLst>
          </p:cNvPr>
          <p:cNvGrpSpPr/>
          <p:nvPr/>
        </p:nvGrpSpPr>
        <p:grpSpPr>
          <a:xfrm>
            <a:off x="5323894" y="1958256"/>
            <a:ext cx="1418132" cy="3034911"/>
            <a:chOff x="5323894" y="1958256"/>
            <a:chExt cx="1418132" cy="3034911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59A1EDC-4D01-D342-B17E-564C5F2F8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30638" y="1958256"/>
              <a:ext cx="1310631" cy="1310631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96A7CB2E-4FB4-5A4E-BA5C-83223E0DB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3894" y="3575035"/>
              <a:ext cx="1418132" cy="1418132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7022B25-508E-4F48-82C2-62EF0F3CE312}"/>
              </a:ext>
            </a:extLst>
          </p:cNvPr>
          <p:cNvSpPr txBox="1"/>
          <p:nvPr/>
        </p:nvSpPr>
        <p:spPr>
          <a:xfrm>
            <a:off x="9255592" y="5314683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非结构化数据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CCBEBF-022F-5B46-B4EA-949514D33635}"/>
              </a:ext>
            </a:extLst>
          </p:cNvPr>
          <p:cNvGrpSpPr/>
          <p:nvPr/>
        </p:nvGrpSpPr>
        <p:grpSpPr>
          <a:xfrm>
            <a:off x="9269039" y="1911733"/>
            <a:ext cx="1471213" cy="3101300"/>
            <a:chOff x="9269039" y="1911733"/>
            <a:chExt cx="1471213" cy="310130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F3AC2488-A0D9-0A4A-9E9B-B0F064C8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69039" y="1911733"/>
              <a:ext cx="1471213" cy="1343708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AB4CC7CA-826D-1B47-BE0B-F2D54CDBC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90515" y="3688940"/>
              <a:ext cx="1449737" cy="1324093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9567872-CA6D-FC4D-8D20-9AF18D7BE94E}"/>
              </a:ext>
            </a:extLst>
          </p:cNvPr>
          <p:cNvSpPr txBox="1"/>
          <p:nvPr/>
        </p:nvSpPr>
        <p:spPr>
          <a:xfrm>
            <a:off x="3020764" y="6139856"/>
            <a:ext cx="673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u="sng" dirty="0"/>
              <a:t>数据类型不断丰富，对存储和处理需求不断提高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8C8495-B049-894F-BD41-4ED54DCE2861}"/>
              </a:ext>
            </a:extLst>
          </p:cNvPr>
          <p:cNvSpPr txBox="1"/>
          <p:nvPr/>
        </p:nvSpPr>
        <p:spPr>
          <a:xfrm>
            <a:off x="5215329" y="1207126"/>
            <a:ext cx="15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+mn-ea"/>
              </a:rPr>
              <a:t>Schema</a:t>
            </a:r>
            <a:endParaRPr kumimoji="1"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76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733176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数据存储方案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研究背景</a:t>
            </a:r>
            <a:endParaRPr lang="en-US" altLang="zh-CN" sz="1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7B703C-7758-024D-BC51-CE0B21CA553D}"/>
              </a:ext>
            </a:extLst>
          </p:cNvPr>
          <p:cNvSpPr txBox="1"/>
          <p:nvPr/>
        </p:nvSpPr>
        <p:spPr>
          <a:xfrm>
            <a:off x="2923177" y="6193644"/>
            <a:ext cx="634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u="sng" dirty="0"/>
              <a:t>企业的业务需求不断更改，存储方案也在改进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B03BA4-DB13-314C-899A-D6DCFB010A75}"/>
              </a:ext>
            </a:extLst>
          </p:cNvPr>
          <p:cNvGrpSpPr/>
          <p:nvPr/>
        </p:nvGrpSpPr>
        <p:grpSpPr>
          <a:xfrm>
            <a:off x="1090572" y="2342029"/>
            <a:ext cx="2482295" cy="3147583"/>
            <a:chOff x="1090572" y="2342029"/>
            <a:chExt cx="2482295" cy="3147583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22C86FA8-5CA8-DB48-A6A9-AD138773A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45814" y="2342029"/>
              <a:ext cx="1200524" cy="120052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D02DFAE-0724-DC42-8A25-0628709BF5B7}"/>
                </a:ext>
              </a:extLst>
            </p:cNvPr>
            <p:cNvSpPr txBox="1"/>
            <p:nvPr/>
          </p:nvSpPr>
          <p:spPr>
            <a:xfrm>
              <a:off x="1624330" y="5120280"/>
              <a:ext cx="1043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01E112D-1364-544B-9632-55E549B27468}"/>
                </a:ext>
              </a:extLst>
            </p:cNvPr>
            <p:cNvSpPr txBox="1"/>
            <p:nvPr/>
          </p:nvSpPr>
          <p:spPr>
            <a:xfrm>
              <a:off x="1090572" y="3869751"/>
              <a:ext cx="24822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关系型数据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数据存储和查询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面向业务型处理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C37EF3D-D7D3-B24A-BC3A-3D27D4D403B1}"/>
              </a:ext>
            </a:extLst>
          </p:cNvPr>
          <p:cNvGrpSpPr/>
          <p:nvPr/>
        </p:nvGrpSpPr>
        <p:grpSpPr>
          <a:xfrm>
            <a:off x="4982737" y="2342029"/>
            <a:ext cx="2482295" cy="3147583"/>
            <a:chOff x="4982737" y="2342029"/>
            <a:chExt cx="2482295" cy="3147583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E417D4B-FB08-6948-96F1-40511242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95738" y="2342029"/>
              <a:ext cx="1200524" cy="120052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FB202D-904B-4B44-8C4C-92A8F42E3369}"/>
                </a:ext>
              </a:extLst>
            </p:cNvPr>
            <p:cNvSpPr txBox="1"/>
            <p:nvPr/>
          </p:nvSpPr>
          <p:spPr>
            <a:xfrm>
              <a:off x="5623623" y="5120280"/>
              <a:ext cx="1200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数据仓库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2DA3958-3A4B-1A4B-B141-4E20ECDC1564}"/>
                </a:ext>
              </a:extLst>
            </p:cNvPr>
            <p:cNvSpPr txBox="1"/>
            <p:nvPr/>
          </p:nvSpPr>
          <p:spPr>
            <a:xfrm>
              <a:off x="4982737" y="3869751"/>
              <a:ext cx="24822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支持大规模读取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复杂分析决策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面向分析型处理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F12B2A-3748-FC43-919D-D18DC3E23876}"/>
              </a:ext>
            </a:extLst>
          </p:cNvPr>
          <p:cNvGrpSpPr/>
          <p:nvPr/>
        </p:nvGrpSpPr>
        <p:grpSpPr>
          <a:xfrm>
            <a:off x="8874902" y="2342029"/>
            <a:ext cx="2743200" cy="3147583"/>
            <a:chOff x="8874902" y="2342029"/>
            <a:chExt cx="2743200" cy="3147583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ACAD47D4-D9F3-BC48-9A58-2BC1CBA8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45662" y="2342029"/>
              <a:ext cx="1200525" cy="1200525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D8D54BE-F465-9B43-B4E0-59ED3228952F}"/>
                </a:ext>
              </a:extLst>
            </p:cNvPr>
            <p:cNvSpPr txBox="1"/>
            <p:nvPr/>
          </p:nvSpPr>
          <p:spPr>
            <a:xfrm>
              <a:off x="9594412" y="5120280"/>
              <a:ext cx="903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数据湖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571FF46-1D35-DB44-91B8-A3BD3084649C}"/>
                </a:ext>
              </a:extLst>
            </p:cNvPr>
            <p:cNvSpPr txBox="1"/>
            <p:nvPr/>
          </p:nvSpPr>
          <p:spPr>
            <a:xfrm>
              <a:off x="8874902" y="3869751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海量异构数据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原始数据存储</a:t>
              </a:r>
              <a:endParaRPr kumimoji="1" lang="en-US" altLang="zh-CN" sz="2000" dirty="0"/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sz="2000" dirty="0"/>
                <a:t>挖掘更深数据价值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9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437341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数据湖定义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研究背景</a:t>
            </a:r>
            <a:endParaRPr lang="en-US" altLang="zh-CN" sz="18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9114E6-A497-2E48-B440-E9E9EE86596C}"/>
              </a:ext>
            </a:extLst>
          </p:cNvPr>
          <p:cNvGrpSpPr/>
          <p:nvPr/>
        </p:nvGrpSpPr>
        <p:grpSpPr>
          <a:xfrm>
            <a:off x="2487706" y="1082634"/>
            <a:ext cx="9224682" cy="2016452"/>
            <a:chOff x="2487706" y="1082634"/>
            <a:chExt cx="9224682" cy="201645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0836387-37A9-774B-AC79-55848D035040}"/>
                </a:ext>
              </a:extLst>
            </p:cNvPr>
            <p:cNvGrpSpPr/>
            <p:nvPr/>
          </p:nvGrpSpPr>
          <p:grpSpPr>
            <a:xfrm>
              <a:off x="10147300" y="1082634"/>
              <a:ext cx="1565088" cy="2016452"/>
              <a:chOff x="10147300" y="1284339"/>
              <a:chExt cx="1565088" cy="201645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98A328B1-56FD-9741-B4FD-D9A448FCD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7300" y="1284339"/>
                <a:ext cx="1437341" cy="1437341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784C5F-7D18-F342-9C06-53673DC46B6A}"/>
                  </a:ext>
                </a:extLst>
              </p:cNvPr>
              <p:cNvSpPr txBox="1"/>
              <p:nvPr/>
            </p:nvSpPr>
            <p:spPr>
              <a:xfrm>
                <a:off x="10147300" y="2931459"/>
                <a:ext cx="1565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James Dixon</a:t>
                </a:r>
                <a:endParaRPr kumimoji="1" lang="zh-CN" altLang="en-US" dirty="0"/>
              </a:p>
            </p:txBody>
          </p:sp>
        </p:grpSp>
        <p:sp>
          <p:nvSpPr>
            <p:cNvPr id="6" name="圆角矩形标注 5">
              <a:extLst>
                <a:ext uri="{FF2B5EF4-FFF2-40B4-BE49-F238E27FC236}">
                  <a16:creationId xmlns:a16="http://schemas.microsoft.com/office/drawing/2014/main" id="{ED597FC3-3288-BD40-BEB8-718532FE0900}"/>
                </a:ext>
              </a:extLst>
            </p:cNvPr>
            <p:cNvSpPr/>
            <p:nvPr/>
          </p:nvSpPr>
          <p:spPr>
            <a:xfrm>
              <a:off x="2487706" y="1284339"/>
              <a:ext cx="6985214" cy="1257549"/>
            </a:xfrm>
            <a:prstGeom prst="wedgeRoundRectCallout">
              <a:avLst>
                <a:gd name="adj1" fmla="val 57769"/>
                <a:gd name="adj2" fmla="val -3445"/>
                <a:gd name="adj3" fmla="val 1666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1AEC631-918E-8846-A0F2-A5E16D734B7F}"/>
                </a:ext>
              </a:extLst>
            </p:cNvPr>
            <p:cNvSpPr txBox="1"/>
            <p:nvPr/>
          </p:nvSpPr>
          <p:spPr>
            <a:xfrm>
              <a:off x="2645442" y="1341559"/>
              <a:ext cx="66697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数据湖就是你以前在磁带上拥有的东西。拿来你在磁带上的东西，把它倒入到数据湖，然后开始探索该数据。如果你想结合来自数据湖的信息和客户关系管理</a:t>
              </a:r>
              <a:r>
                <a:rPr lang="en-US" altLang="zh-CN" dirty="0"/>
                <a:t>(CRM)</a:t>
              </a:r>
              <a:r>
                <a:rPr lang="zh-CN" altLang="en-US" dirty="0"/>
                <a:t>系统里面的信息，我们就进行连接，只有</a:t>
              </a:r>
              <a:r>
                <a:rPr lang="zh-CN" altLang="en-US" dirty="0">
                  <a:solidFill>
                    <a:srgbClr val="FF0000"/>
                  </a:solidFill>
                </a:rPr>
                <a:t>需要时</a:t>
              </a:r>
              <a:r>
                <a:rPr lang="zh-CN" altLang="en-US" dirty="0"/>
                <a:t>才执行这番</a:t>
              </a:r>
              <a:r>
                <a:rPr lang="zh-CN" altLang="en-US" dirty="0">
                  <a:solidFill>
                    <a:srgbClr val="FF0000"/>
                  </a:solidFill>
                </a:rPr>
                <a:t>数据结合</a:t>
              </a:r>
              <a:r>
                <a:rPr lang="zh-CN" altLang="en-US" dirty="0"/>
                <a:t>。</a:t>
              </a:r>
              <a:endParaRPr kumimoji="1"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6F3981F-656B-6F44-AA9C-4C76F5CD3416}"/>
              </a:ext>
            </a:extLst>
          </p:cNvPr>
          <p:cNvGrpSpPr/>
          <p:nvPr/>
        </p:nvGrpSpPr>
        <p:grpSpPr>
          <a:xfrm>
            <a:off x="479612" y="2881495"/>
            <a:ext cx="8989815" cy="1359654"/>
            <a:chOff x="479612" y="2881495"/>
            <a:chExt cx="8989815" cy="135965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5987959-38A2-AF41-BBCB-F20159744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612" y="2914420"/>
              <a:ext cx="1326729" cy="1326729"/>
            </a:xfrm>
            <a:prstGeom prst="rect">
              <a:avLst/>
            </a:prstGeom>
          </p:spPr>
        </p:pic>
        <p:sp>
          <p:nvSpPr>
            <p:cNvPr id="15" name="圆角矩形标注 14">
              <a:extLst>
                <a:ext uri="{FF2B5EF4-FFF2-40B4-BE49-F238E27FC236}">
                  <a16:creationId xmlns:a16="http://schemas.microsoft.com/office/drawing/2014/main" id="{E940EE7D-7F6E-CE4C-9E17-EAA882D7A4AF}"/>
                </a:ext>
              </a:extLst>
            </p:cNvPr>
            <p:cNvSpPr/>
            <p:nvPr/>
          </p:nvSpPr>
          <p:spPr>
            <a:xfrm>
              <a:off x="2484213" y="2881495"/>
              <a:ext cx="6985214" cy="1257549"/>
            </a:xfrm>
            <a:prstGeom prst="wedgeRoundRectCallout">
              <a:avLst>
                <a:gd name="adj1" fmla="val -58698"/>
                <a:gd name="adj2" fmla="val -3445"/>
                <a:gd name="adj3" fmla="val 1666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0D477-C770-5444-AD91-C6572317DCA0}"/>
                </a:ext>
              </a:extLst>
            </p:cNvPr>
            <p:cNvSpPr txBox="1"/>
            <p:nvPr/>
          </p:nvSpPr>
          <p:spPr>
            <a:xfrm>
              <a:off x="2710187" y="2938715"/>
              <a:ext cx="67592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数据湖是一种将数据以</a:t>
              </a:r>
              <a:r>
                <a:rPr lang="zh-CN" altLang="en-US" dirty="0">
                  <a:solidFill>
                    <a:srgbClr val="FF0000"/>
                  </a:solidFill>
                </a:rPr>
                <a:t>原始格式</a:t>
              </a:r>
              <a:r>
                <a:rPr lang="zh-CN" altLang="en-US" dirty="0"/>
                <a:t>存储在同一个系统或存储库的理念，以便于收集</a:t>
              </a:r>
              <a:r>
                <a:rPr lang="zh-CN" altLang="en-US" dirty="0">
                  <a:solidFill>
                    <a:srgbClr val="FF0000"/>
                  </a:solidFill>
                </a:rPr>
                <a:t>多个数据源</a:t>
              </a:r>
              <a:r>
                <a:rPr lang="zh-CN" altLang="en-US" dirty="0"/>
                <a:t>的数据以及</a:t>
              </a:r>
              <a:r>
                <a:rPr lang="zh-CN" altLang="en-US" dirty="0">
                  <a:solidFill>
                    <a:srgbClr val="FF0000"/>
                  </a:solidFill>
                </a:rPr>
                <a:t>各种数据结构</a:t>
              </a:r>
              <a:r>
                <a:rPr lang="zh-CN" altLang="en-US" dirty="0"/>
                <a:t>的数据。数据湖的想法是将企业中的所有数据保存于同一个存储介质中，以用于各种任务。</a:t>
              </a:r>
              <a:endParaRPr kumimoji="1"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79FDF2F-2073-AF42-B4B3-3F6AAE794436}"/>
              </a:ext>
            </a:extLst>
          </p:cNvPr>
          <p:cNvGrpSpPr/>
          <p:nvPr/>
        </p:nvGrpSpPr>
        <p:grpSpPr>
          <a:xfrm>
            <a:off x="672328" y="4669962"/>
            <a:ext cx="10846572" cy="1236665"/>
            <a:chOff x="672328" y="4669962"/>
            <a:chExt cx="10846572" cy="123666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6061705-7069-E044-AFBB-7697946B653F}"/>
                </a:ext>
              </a:extLst>
            </p:cNvPr>
            <p:cNvGrpSpPr/>
            <p:nvPr/>
          </p:nvGrpSpPr>
          <p:grpSpPr>
            <a:xfrm>
              <a:off x="2986414" y="4669962"/>
              <a:ext cx="8532486" cy="1236665"/>
              <a:chOff x="2478020" y="4682270"/>
              <a:chExt cx="7260847" cy="1141495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2AC27E6-2CE5-F245-AC96-C7EEA423D5EF}"/>
                  </a:ext>
                </a:extLst>
              </p:cNvPr>
              <p:cNvSpPr txBox="1"/>
              <p:nvPr/>
            </p:nvSpPr>
            <p:spPr>
              <a:xfrm>
                <a:off x="2478020" y="4682270"/>
                <a:ext cx="3611787" cy="1135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统一的存储介质</a:t>
                </a:r>
                <a:endParaRPr kumimoji="1" lang="en-US" altLang="zh-CN" sz="2000" dirty="0"/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存储多数据源，多结构数据</a:t>
                </a:r>
                <a:endParaRPr kumimoji="1" lang="en-US" altLang="zh-CN" sz="20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BE822F3-CE63-0D41-BC5C-3FD2C272E78A}"/>
                  </a:ext>
                </a:extLst>
              </p:cNvPr>
              <p:cNvSpPr txBox="1"/>
              <p:nvPr/>
            </p:nvSpPr>
            <p:spPr>
              <a:xfrm>
                <a:off x="6056422" y="4688406"/>
                <a:ext cx="3682445" cy="1135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存储原始格式数据</a:t>
                </a:r>
                <a:endParaRPr kumimoji="1" lang="en-US" altLang="zh-CN" sz="2000" dirty="0"/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数据发现、数据管理、数据分析等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9E35153-C12F-6C42-B113-23054A5AF6C1}"/>
                </a:ext>
              </a:extLst>
            </p:cNvPr>
            <p:cNvGrpSpPr/>
            <p:nvPr/>
          </p:nvGrpSpPr>
          <p:grpSpPr>
            <a:xfrm>
              <a:off x="672328" y="4897464"/>
              <a:ext cx="1669371" cy="781662"/>
              <a:chOff x="223251" y="2055553"/>
              <a:chExt cx="1527666" cy="71531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9670C37-D0C4-5149-87B1-2B5B77AB06E5}"/>
                  </a:ext>
                </a:extLst>
              </p:cNvPr>
              <p:cNvSpPr/>
              <p:nvPr/>
            </p:nvSpPr>
            <p:spPr>
              <a:xfrm>
                <a:off x="223251" y="2055553"/>
                <a:ext cx="1527666" cy="7153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TextBox 22">
                <a:extLst>
                  <a:ext uri="{FF2B5EF4-FFF2-40B4-BE49-F238E27FC236}">
                    <a16:creationId xmlns:a16="http://schemas.microsoft.com/office/drawing/2014/main" id="{8079CECE-F174-D044-B352-E67DD3BA5AC8}"/>
                  </a:ext>
                </a:extLst>
              </p:cNvPr>
              <p:cNvSpPr txBox="1"/>
              <p:nvPr/>
            </p:nvSpPr>
            <p:spPr>
              <a:xfrm>
                <a:off x="458448" y="2158206"/>
                <a:ext cx="1057275" cy="577081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zh-CN" altLang="en-US" sz="3200" b="1" dirty="0">
                    <a:cs typeface="+mn-ea"/>
                    <a:sym typeface="+mn-lt"/>
                  </a:rPr>
                  <a:t>定义</a:t>
                </a:r>
                <a:endParaRPr lang="zh-CN" altLang="en-US" sz="4400" b="1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83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1477682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数据湖特点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研究背景</a:t>
            </a:r>
            <a:endParaRPr lang="en-US" altLang="zh-CN" sz="18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19B4B18-6946-AE43-9360-5651C1677466}"/>
              </a:ext>
            </a:extLst>
          </p:cNvPr>
          <p:cNvSpPr/>
          <p:nvPr/>
        </p:nvSpPr>
        <p:spPr>
          <a:xfrm>
            <a:off x="4544648" y="2504427"/>
            <a:ext cx="2433918" cy="2433918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10DBA-7327-DB45-875E-F2ABE81CC8F1}"/>
              </a:ext>
            </a:extLst>
          </p:cNvPr>
          <p:cNvSpPr txBox="1"/>
          <p:nvPr/>
        </p:nvSpPr>
        <p:spPr>
          <a:xfrm>
            <a:off x="5068627" y="3059667"/>
            <a:ext cx="1385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latin typeface="+mn-ea"/>
              </a:rPr>
              <a:t>Data</a:t>
            </a:r>
            <a:r>
              <a:rPr kumimoji="1" lang="zh-CN" altLang="en-US" sz="4000" b="1" dirty="0">
                <a:latin typeface="+mn-ea"/>
              </a:rPr>
              <a:t> </a:t>
            </a:r>
            <a:endParaRPr kumimoji="1" lang="en-US" altLang="zh-CN" sz="4000" b="1" dirty="0">
              <a:latin typeface="+mn-ea"/>
            </a:endParaRPr>
          </a:p>
          <a:p>
            <a:r>
              <a:rPr kumimoji="1" lang="en-US" altLang="zh-CN" sz="4000" b="1" dirty="0">
                <a:latin typeface="+mn-ea"/>
              </a:rPr>
              <a:t>Lake</a:t>
            </a:r>
            <a:endParaRPr kumimoji="1" lang="zh-CN" altLang="en-US" sz="4000" b="1" dirty="0">
              <a:latin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23FE9D1-FD95-4B40-9EEA-32BEEB8A889A}"/>
              </a:ext>
            </a:extLst>
          </p:cNvPr>
          <p:cNvSpPr/>
          <p:nvPr/>
        </p:nvSpPr>
        <p:spPr>
          <a:xfrm>
            <a:off x="7520174" y="1662812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原始数据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460FBC6-BA7A-2F48-AEC3-391F659475F2}"/>
              </a:ext>
            </a:extLst>
          </p:cNvPr>
          <p:cNvSpPr/>
          <p:nvPr/>
        </p:nvSpPr>
        <p:spPr>
          <a:xfrm>
            <a:off x="1286734" y="1712063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Schema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Read</a:t>
            </a:r>
            <a:endParaRPr kumimoji="1" lang="zh-CN" altLang="en-US" sz="24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522842C-E970-FE4B-85CA-D08AADEA95D5}"/>
              </a:ext>
            </a:extLst>
          </p:cNvPr>
          <p:cNvSpPr/>
          <p:nvPr/>
        </p:nvSpPr>
        <p:spPr>
          <a:xfrm>
            <a:off x="1286734" y="4873389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集中存储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2A195AC-B0EF-184B-9EBE-44A9BE8E0811}"/>
              </a:ext>
            </a:extLst>
          </p:cNvPr>
          <p:cNvSpPr/>
          <p:nvPr/>
        </p:nvSpPr>
        <p:spPr>
          <a:xfrm>
            <a:off x="7520174" y="4873389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丰富的计算引擎</a:t>
            </a:r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id="{E02009F4-BC1B-3141-BDA7-C226153BF609}"/>
              </a:ext>
            </a:extLst>
          </p:cNvPr>
          <p:cNvSpPr/>
          <p:nvPr/>
        </p:nvSpPr>
        <p:spPr>
          <a:xfrm rot="18000000">
            <a:off x="4052145" y="2866446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>
            <a:extLst>
              <a:ext uri="{FF2B5EF4-FFF2-40B4-BE49-F238E27FC236}">
                <a16:creationId xmlns:a16="http://schemas.microsoft.com/office/drawing/2014/main" id="{8B04EBA0-2DFB-104B-B1E2-DB382B27E902}"/>
              </a:ext>
            </a:extLst>
          </p:cNvPr>
          <p:cNvSpPr/>
          <p:nvPr/>
        </p:nvSpPr>
        <p:spPr>
          <a:xfrm rot="13500000">
            <a:off x="4052143" y="4460964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上箭头 19">
            <a:extLst>
              <a:ext uri="{FF2B5EF4-FFF2-40B4-BE49-F238E27FC236}">
                <a16:creationId xmlns:a16="http://schemas.microsoft.com/office/drawing/2014/main" id="{BB6B7D12-B36F-AE47-86EE-44217AFA4051}"/>
              </a:ext>
            </a:extLst>
          </p:cNvPr>
          <p:cNvSpPr/>
          <p:nvPr/>
        </p:nvSpPr>
        <p:spPr>
          <a:xfrm rot="2700000">
            <a:off x="7026770" y="2840874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>
            <a:extLst>
              <a:ext uri="{FF2B5EF4-FFF2-40B4-BE49-F238E27FC236}">
                <a16:creationId xmlns:a16="http://schemas.microsoft.com/office/drawing/2014/main" id="{ACA22EF2-6643-9B40-A2F4-38C1D7A18678}"/>
              </a:ext>
            </a:extLst>
          </p:cNvPr>
          <p:cNvSpPr/>
          <p:nvPr/>
        </p:nvSpPr>
        <p:spPr>
          <a:xfrm rot="7200000">
            <a:off x="7014873" y="4453386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5E1B2F4-D13F-3E41-A93F-21CC2D2B975C}"/>
              </a:ext>
            </a:extLst>
          </p:cNvPr>
          <p:cNvSpPr/>
          <p:nvPr/>
        </p:nvSpPr>
        <p:spPr>
          <a:xfrm>
            <a:off x="858027" y="3248837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任意格式数据</a:t>
            </a:r>
          </a:p>
        </p:txBody>
      </p:sp>
      <p:sp>
        <p:nvSpPr>
          <p:cNvPr id="18" name="上箭头 17">
            <a:extLst>
              <a:ext uri="{FF2B5EF4-FFF2-40B4-BE49-F238E27FC236}">
                <a16:creationId xmlns:a16="http://schemas.microsoft.com/office/drawing/2014/main" id="{BC206320-395D-B740-9338-44E2AF1E386A}"/>
              </a:ext>
            </a:extLst>
          </p:cNvPr>
          <p:cNvSpPr/>
          <p:nvPr/>
        </p:nvSpPr>
        <p:spPr>
          <a:xfrm rot="16200000">
            <a:off x="3754823" y="3651465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37B7F67-EFE1-9B49-9611-9921215C492C}"/>
              </a:ext>
            </a:extLst>
          </p:cNvPr>
          <p:cNvSpPr/>
          <p:nvPr/>
        </p:nvSpPr>
        <p:spPr>
          <a:xfrm>
            <a:off x="8028739" y="3262279"/>
            <a:ext cx="2716306" cy="11333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元数据管理</a:t>
            </a:r>
          </a:p>
        </p:txBody>
      </p:sp>
      <p:sp>
        <p:nvSpPr>
          <p:cNvPr id="23" name="上箭头 22">
            <a:extLst>
              <a:ext uri="{FF2B5EF4-FFF2-40B4-BE49-F238E27FC236}">
                <a16:creationId xmlns:a16="http://schemas.microsoft.com/office/drawing/2014/main" id="{1C79BDB0-37D5-974D-8DF5-1CE39EDF6EA3}"/>
              </a:ext>
            </a:extLst>
          </p:cNvPr>
          <p:cNvSpPr/>
          <p:nvPr/>
        </p:nvSpPr>
        <p:spPr>
          <a:xfrm rot="5400000">
            <a:off x="7437890" y="3627312"/>
            <a:ext cx="367254" cy="354983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86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711200" cy="198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总结</a:t>
            </a:r>
          </a:p>
        </p:txBody>
      </p:sp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研究背景</a:t>
            </a:r>
            <a:endParaRPr lang="en-US" altLang="zh-CN" sz="1800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C3B6CDD-3213-E04C-B256-32CC8005EE0A}"/>
              </a:ext>
            </a:extLst>
          </p:cNvPr>
          <p:cNvGrpSpPr/>
          <p:nvPr/>
        </p:nvGrpSpPr>
        <p:grpSpPr>
          <a:xfrm>
            <a:off x="3879199" y="1515717"/>
            <a:ext cx="3961887" cy="4963665"/>
            <a:chOff x="3879199" y="1515717"/>
            <a:chExt cx="3961887" cy="4963665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00A76A42-1B13-4241-A8AF-8619AAC4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79199" y="1515717"/>
              <a:ext cx="3961887" cy="390906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FA6E12E-B9B4-6948-A158-7421AE58E70B}"/>
                </a:ext>
              </a:extLst>
            </p:cNvPr>
            <p:cNvSpPr txBox="1"/>
            <p:nvPr/>
          </p:nvSpPr>
          <p:spPr>
            <a:xfrm>
              <a:off x="4879426" y="6017717"/>
              <a:ext cx="1961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latin typeface="+mn-ea"/>
                </a:rPr>
                <a:t>Data</a:t>
              </a:r>
              <a:r>
                <a:rPr kumimoji="1" lang="zh-CN" altLang="en-US" sz="2400" dirty="0">
                  <a:latin typeface="+mn-ea"/>
                </a:rPr>
                <a:t> </a:t>
              </a:r>
              <a:r>
                <a:rPr kumimoji="1" lang="en-US" altLang="zh-CN" sz="2400" dirty="0">
                  <a:latin typeface="+mn-ea"/>
                </a:rPr>
                <a:t>Lake</a:t>
              </a:r>
              <a:endParaRPr kumimoji="1" lang="zh-CN" altLang="en-US" sz="2400" dirty="0">
                <a:latin typeface="+mn-ea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B247E80-B153-5942-9014-3FD29DC8D870}"/>
              </a:ext>
            </a:extLst>
          </p:cNvPr>
          <p:cNvGrpSpPr/>
          <p:nvPr/>
        </p:nvGrpSpPr>
        <p:grpSpPr>
          <a:xfrm>
            <a:off x="4704664" y="2161612"/>
            <a:ext cx="2277948" cy="2831283"/>
            <a:chOff x="4704664" y="2161612"/>
            <a:chExt cx="2277948" cy="2831283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6A0F26B2-7AB3-0045-BDB4-94F50933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3677" y="2412731"/>
              <a:ext cx="510266" cy="387802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5D45E1FC-49A0-BD4A-9A3A-0FE7B08F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4665" y="3397626"/>
              <a:ext cx="505791" cy="505791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7A98D172-CFB3-5D45-BB47-87A85D31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59179" y="3215114"/>
              <a:ext cx="510266" cy="510266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6B656149-E946-D04C-8FCA-5B866BCDC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72346" y="2161612"/>
              <a:ext cx="510266" cy="387802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29398FD2-CE86-1B4C-A1DD-15A2D508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7454" y="3974355"/>
              <a:ext cx="510266" cy="387802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DCD8C5A7-43C7-7E4E-B753-13DAE609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4664" y="4487104"/>
              <a:ext cx="505791" cy="505791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F7BE099-BBC5-CC4A-AE6E-4628EDCEDA01}"/>
              </a:ext>
            </a:extLst>
          </p:cNvPr>
          <p:cNvGrpSpPr/>
          <p:nvPr/>
        </p:nvGrpSpPr>
        <p:grpSpPr>
          <a:xfrm>
            <a:off x="1371603" y="3856366"/>
            <a:ext cx="2507598" cy="1306705"/>
            <a:chOff x="1371603" y="3856366"/>
            <a:chExt cx="2507598" cy="1306705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82E6691B-04C0-5048-985C-6C1541D0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5820" y="3917288"/>
              <a:ext cx="510266" cy="387802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BF8039B-4031-874E-BC21-98CC372C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01648" y="3856366"/>
              <a:ext cx="505791" cy="505791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B91D0805-A6A0-CC4F-B77A-22AA074B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83001" y="3871009"/>
              <a:ext cx="510266" cy="510266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232E6259-46EB-894A-AD02-A89DA7A41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2372506" y="3251460"/>
              <a:ext cx="505792" cy="250759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4617845-20D1-6F49-8ECB-AC4007BADAB0}"/>
                </a:ext>
              </a:extLst>
            </p:cNvPr>
            <p:cNvSpPr txBox="1"/>
            <p:nvPr/>
          </p:nvSpPr>
          <p:spPr>
            <a:xfrm>
              <a:off x="1709195" y="4793739"/>
              <a:ext cx="1961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+mn-ea"/>
                </a:rPr>
                <a:t>异构数据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A684354-3A16-BF42-8CAB-2FA35F91817A}"/>
              </a:ext>
            </a:extLst>
          </p:cNvPr>
          <p:cNvGrpSpPr/>
          <p:nvPr/>
        </p:nvGrpSpPr>
        <p:grpSpPr>
          <a:xfrm>
            <a:off x="7841084" y="1600975"/>
            <a:ext cx="2507598" cy="948439"/>
            <a:chOff x="7841084" y="1600975"/>
            <a:chExt cx="2507598" cy="948439"/>
          </a:xfrm>
        </p:grpSpPr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DC261DF7-8ACB-A942-9123-10DEC045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8841987" y="1042719"/>
              <a:ext cx="505792" cy="2507598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0A471D69-6FA1-A94A-A1F0-B399EDD7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2713" y="1600976"/>
              <a:ext cx="505791" cy="505791"/>
            </a:xfrm>
            <a:prstGeom prst="rect">
              <a:avLst/>
            </a:prstGeom>
          </p:spPr>
        </p:pic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C0BEF7AF-36B2-804B-9F0E-4FF49732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6585" y="1600975"/>
              <a:ext cx="505791" cy="505791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A38F99E-ADFC-384C-9C94-429B5D58B466}"/>
              </a:ext>
            </a:extLst>
          </p:cNvPr>
          <p:cNvGrpSpPr/>
          <p:nvPr/>
        </p:nvGrpSpPr>
        <p:grpSpPr>
          <a:xfrm>
            <a:off x="214169" y="2255075"/>
            <a:ext cx="1224782" cy="3403333"/>
            <a:chOff x="214169" y="2255075"/>
            <a:chExt cx="1224782" cy="3403333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3EEA665-28FA-6D4B-959C-09BB1FAE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4800" y="2792344"/>
              <a:ext cx="711200" cy="696976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EF2A0EA2-95CB-294D-87A6-A21DAFEE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1955" y="3725380"/>
              <a:ext cx="887899" cy="887899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0593C044-32BC-9C44-A064-42CA0686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4169" y="4765947"/>
              <a:ext cx="892461" cy="892461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56AAB6-27D6-4C47-96AD-66A20C70AA63}"/>
                </a:ext>
              </a:extLst>
            </p:cNvPr>
            <p:cNvSpPr txBox="1"/>
            <p:nvPr/>
          </p:nvSpPr>
          <p:spPr>
            <a:xfrm>
              <a:off x="214169" y="2255075"/>
              <a:ext cx="1224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+mn-ea"/>
                </a:rPr>
                <a:t>数据源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3154444-971F-9144-9F13-89B6B3B504BF}"/>
              </a:ext>
            </a:extLst>
          </p:cNvPr>
          <p:cNvGrpSpPr/>
          <p:nvPr/>
        </p:nvGrpSpPr>
        <p:grpSpPr>
          <a:xfrm>
            <a:off x="10446821" y="915007"/>
            <a:ext cx="1224782" cy="3304920"/>
            <a:chOff x="10446821" y="915007"/>
            <a:chExt cx="1224782" cy="3304920"/>
          </a:xfrm>
        </p:grpSpPr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2093C2D7-72CB-564A-AADC-5E65DB74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617449" y="1335349"/>
              <a:ext cx="792060" cy="792060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4F9706EF-E781-EB49-ACA6-F681D40E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637246" y="2326009"/>
              <a:ext cx="777688" cy="777688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86978788-ED9A-294A-9F80-B0A20E14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600397" y="3302297"/>
              <a:ext cx="917630" cy="917630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3A17FD5-45D8-534F-99BA-D25EFAB543D6}"/>
                </a:ext>
              </a:extLst>
            </p:cNvPr>
            <p:cNvSpPr txBox="1"/>
            <p:nvPr/>
          </p:nvSpPr>
          <p:spPr>
            <a:xfrm>
              <a:off x="10446821" y="915007"/>
              <a:ext cx="1224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+mn-ea"/>
                </a:rPr>
                <a:t>计算引擎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0376BF2-3688-BA48-B5FA-63F20FE2ADD4}"/>
              </a:ext>
            </a:extLst>
          </p:cNvPr>
          <p:cNvGrpSpPr/>
          <p:nvPr/>
        </p:nvGrpSpPr>
        <p:grpSpPr>
          <a:xfrm>
            <a:off x="3482788" y="1052962"/>
            <a:ext cx="7237930" cy="5662263"/>
            <a:chOff x="3482788" y="1052962"/>
            <a:chExt cx="7237930" cy="5662263"/>
          </a:xfrm>
        </p:grpSpPr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14B74EFD-23F3-2D47-B0AE-A008CB3B8C6F}"/>
                </a:ext>
              </a:extLst>
            </p:cNvPr>
            <p:cNvSpPr/>
            <p:nvPr/>
          </p:nvSpPr>
          <p:spPr>
            <a:xfrm>
              <a:off x="3482788" y="1052962"/>
              <a:ext cx="4800600" cy="4605446"/>
            </a:xfrm>
            <a:prstGeom prst="roundRect">
              <a:avLst>
                <a:gd name="adj" fmla="val 13455"/>
              </a:avLst>
            </a:prstGeom>
            <a:noFill/>
            <a:ln w="1143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721A289C-C05B-8645-B19D-28B6FB42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722696" y="5019007"/>
              <a:ext cx="707263" cy="707263"/>
            </a:xfrm>
            <a:prstGeom prst="rect">
              <a:avLst/>
            </a:prstGeom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7EE8904E-9263-C042-AE95-E6C9B06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666548" y="5895664"/>
              <a:ext cx="819561" cy="819561"/>
            </a:xfrm>
            <a:prstGeom prst="rect">
              <a:avLst/>
            </a:prstGeom>
          </p:spPr>
        </p:pic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8ABD27E7-98A0-8147-9AE3-B0E91902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93929" y="4061433"/>
              <a:ext cx="892180" cy="89218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7707712-4A08-4348-99CA-3F6A9E2E43F2}"/>
                </a:ext>
              </a:extLst>
            </p:cNvPr>
            <p:cNvSpPr txBox="1"/>
            <p:nvPr/>
          </p:nvSpPr>
          <p:spPr>
            <a:xfrm>
              <a:off x="9573650" y="4396615"/>
              <a:ext cx="1146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数据发现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99EE47B-F112-BC45-88AA-5EFA414F714B}"/>
                </a:ext>
              </a:extLst>
            </p:cNvPr>
            <p:cNvSpPr txBox="1"/>
            <p:nvPr/>
          </p:nvSpPr>
          <p:spPr>
            <a:xfrm>
              <a:off x="9573650" y="5181807"/>
              <a:ext cx="1146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数据治理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61DA65B-0F44-054B-BF53-ACBF1529A3CC}"/>
                </a:ext>
              </a:extLst>
            </p:cNvPr>
            <p:cNvSpPr txBox="1"/>
            <p:nvPr/>
          </p:nvSpPr>
          <p:spPr>
            <a:xfrm>
              <a:off x="9573882" y="6011594"/>
              <a:ext cx="1146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数据安全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6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BD2A6-A02A-5840-95C0-03397E16F3D4}"/>
              </a:ext>
            </a:extLst>
          </p:cNvPr>
          <p:cNvSpPr txBox="1"/>
          <p:nvPr/>
        </p:nvSpPr>
        <p:spPr>
          <a:xfrm>
            <a:off x="1976719" y="3146612"/>
            <a:ext cx="322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solidFill>
                  <a:schemeClr val="accent1"/>
                </a:solidFill>
              </a:rPr>
              <a:t>研究现状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57ECAA9B-18D2-2C4F-90F4-9B23713E1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446" y="3090769"/>
            <a:ext cx="576730" cy="975997"/>
          </a:xfrm>
        </p:spPr>
        <p:txBody>
          <a:bodyPr/>
          <a:lstStyle/>
          <a:p>
            <a:r>
              <a:rPr lang="en-US" altLang="zh-CN" sz="6600" dirty="0">
                <a:solidFill>
                  <a:schemeClr val="accent2"/>
                </a:solidFill>
              </a:rPr>
              <a:t>2</a:t>
            </a:r>
            <a:endParaRPr lang="zh-CN" altLang="en-U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12033</TotalTime>
  <Words>979</Words>
  <Application>Microsoft Macintosh PowerPoint</Application>
  <PresentationFormat>宽屏</PresentationFormat>
  <Paragraphs>238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Microsoft YaHei</vt:lpstr>
      <vt:lpstr>Microsoft YaHei</vt:lpstr>
      <vt:lpstr>Arial</vt:lpstr>
      <vt:lpstr>Arial Black</vt:lpstr>
      <vt:lpstr>Calibri</vt:lpstr>
      <vt:lpstr>Cambria Math</vt:lpstr>
      <vt:lpstr>Century Gothic</vt:lpstr>
      <vt:lpstr>Segoe UI</vt:lpstr>
      <vt:lpstr>Segoe UI Light</vt:lpstr>
      <vt:lpstr>Times New Roman</vt:lpstr>
      <vt:lpstr>Wingdings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邵 航宇</cp:lastModifiedBy>
  <cp:revision>443</cp:revision>
  <dcterms:created xsi:type="dcterms:W3CDTF">2019-03-11T14:11:26Z</dcterms:created>
  <dcterms:modified xsi:type="dcterms:W3CDTF">2021-01-22T09:06:10Z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